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8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3" d="100"/>
          <a:sy n="113" d="100"/>
        </p:scale>
        <p:origin x="586" y="9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6cabc8366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6cabc8366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7bcf8acf4e_0_3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7bcf8acf4e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7ccaf7779f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7ccaf7779f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6ce1a0271c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6ce1a0271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6e257ae4e6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6e257ae4e6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6e257ae4e6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6e257ae4e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6e257ae4e6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6e257ae4e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ccaf7779f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ccaf7779f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7ccaf7779f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7ccaf7779f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7ccaf7779f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7ccaf7779f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7c9f5132fb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7c9f5132fb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6cabc8366a_1_5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6cabc8366a_1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7c9f5132fb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7c9f5132fb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7ccaf7779f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7ccaf7779f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7c9f5132fb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7c9f5132fb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7cd4597668_1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7cd4597668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7cd4597668_1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7cd4597668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7ccaf7779f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7ccaf7779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7ccaf7779f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7ccaf7779f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ccaf7779f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ccaf7779f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6e257ae4e6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6e257ae4e6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7ccaf7779f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7ccaf7779f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7ccaf7779f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7ccaf7779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7ccaf7779f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ccaf7779f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6e257ae4e6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6e257ae4e6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7ccaf7779f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7ccaf7779f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7ccaf7779f_0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7ccaf7779f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7ccaf7779f_0_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7ccaf7779f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7cd4597668_1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7cd4597668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7cd4597668_1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7cd4597668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7cd4597668_1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7cd4597668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7cd4597668_1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7cd4597668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7cd4597668_1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7cd4597668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7bcf8acf4e_0_3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7bcf8acf4e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7cd4597668_1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7cd4597668_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7cd4597668_1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7cd4597668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cd4597668_1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cd4597668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7cd4597668_1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7cd4597668_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7cd4597668_1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7cd4597668_1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7cd4597668_1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7cd4597668_1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7c9f5132fb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7c9f5132f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7cd4597668_1_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7cd4597668_1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7cd4597668_1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7cd4597668_1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7cd4597668_1_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7cd4597668_1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6cabc8366a_1_6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6cabc8366a_1_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7cd4597668_1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7cd4597668_1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7cd4597668_1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7cd4597668_1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7cd4597668_1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7cd4597668_1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7cd4597668_1_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7cd4597668_1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7cd4597668_1_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7cd4597668_1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7cd4597668_1_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7cd4597668_1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7cd4597668_1_2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7cd4597668_1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7cd4597668_1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7cd4597668_1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7bcf8acf4e_0_3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7bcf8acf4e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7bd9ddfa0f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7bd9ddfa0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6e257ae4e6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6e257ae4e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7c9f5132fb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7c9f5132f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7bd9ddfa0f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7bd9ddfa0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7bd9ddfa0f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7bd9ddfa0f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7bd9ddfa0f_1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7bd9ddfa0f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7bd9ddfa0f_1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7bd9ddfa0f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6ce1a0271c_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6ce1a0271c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7bd9ddfa0f_1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7bd9ddfa0f_1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2b7e7756782d9c14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2b7e7756782d9c14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6ce791a59f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6ce791a59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6e257ae4e6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6e257ae4e6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6e257ae4e6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6e257ae4e6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6e257ae4e6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6e257ae4e6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7ccaf7779f_0_2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7ccaf7779f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6ce791a59f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6ce791a59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7cd4597668_1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7cd4597668_1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7c9f5132fb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7c9f5132fb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7c9f5132fb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7c9f5132fb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6e257ae4e6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6e257ae4e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6e257ae4e6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6e257ae4e6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6e257ae4e6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6e257ae4e6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6e257ae4e6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6e257ae4e6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6e257ae4e6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6e257ae4e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6ce791a59f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6ce791a59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7ccaf7779f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7ccaf7779f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6" name="Google Shape;36;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0" name="Google Shape;4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4E29AA"/>
            </a:gs>
            <a:gs pos="100000">
              <a:srgbClr val="1E123D"/>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ja"/>
              <a:t>‹#›</a:t>
            </a:fld>
            <a:endParaRPr/>
          </a:p>
        </p:txBody>
      </p:sp>
      <p:pic>
        <p:nvPicPr>
          <p:cNvPr id="9" name="Google Shape;9;p1"/>
          <p:cNvPicPr preferRelativeResize="0"/>
          <p:nvPr/>
        </p:nvPicPr>
        <p:blipFill>
          <a:blip r:embed="rId13">
            <a:alphaModFix/>
          </a:blip>
          <a:stretch>
            <a:fillRect/>
          </a:stretch>
        </p:blipFill>
        <p:spPr>
          <a:xfrm>
            <a:off x="8057049" y="152400"/>
            <a:ext cx="934554" cy="439077"/>
          </a:xfrm>
          <a:prstGeom prst="rect">
            <a:avLst/>
          </a:prstGeom>
          <a:noFill/>
          <a:ln>
            <a:noFill/>
          </a:ln>
        </p:spPr>
      </p:pic>
      <p:pic>
        <p:nvPicPr>
          <p:cNvPr id="10" name="Google Shape;10;p1"/>
          <p:cNvPicPr preferRelativeResize="0"/>
          <p:nvPr/>
        </p:nvPicPr>
        <p:blipFill>
          <a:blip r:embed="rId14">
            <a:alphaModFix amt="15000"/>
          </a:blip>
          <a:stretch>
            <a:fillRect/>
          </a:stretch>
        </p:blipFill>
        <p:spPr>
          <a:xfrm>
            <a:off x="2567800" y="567550"/>
            <a:ext cx="4008400" cy="40084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docs.unrealengine.com/ja/Engine/Animation/AnimMontage/Editor/index.html"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docs.unrealengine.com/ja/Gameplay/Tags/index.html"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docs.unrealengine.com/ja/Engine/ArtificialIntelligence/BehaviorTrees/index.html"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drive.google.com/file/d/1df5d9sno-HSE9zgEVxt8Z9XUQGmKVjSc/view"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drive.google.com/file/d/1y6wowWxG4yuyP59PI_hIRd-kVr-1w4W7/view"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jpg"/></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hyperlink" Target="https://wiki.unrealengine.com/Assets_Naming_Convention_JP"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3"/>
          <p:cNvSpPr txBox="1"/>
          <p:nvPr/>
        </p:nvSpPr>
        <p:spPr>
          <a:xfrm>
            <a:off x="5194625" y="3813200"/>
            <a:ext cx="3352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sz="3000" b="1">
                <a:solidFill>
                  <a:srgbClr val="FFFFFF"/>
                </a:solidFill>
                <a:latin typeface="Meiryo"/>
                <a:ea typeface="Meiryo"/>
                <a:cs typeface="Meiryo"/>
                <a:sym typeface="Meiryo"/>
              </a:rPr>
              <a:t>新大阪UE4勉強会 </a:t>
            </a:r>
            <a:endParaRPr sz="3000" b="1">
              <a:solidFill>
                <a:srgbClr val="FFFFFF"/>
              </a:solidFill>
              <a:latin typeface="Meiryo"/>
              <a:ea typeface="Meiryo"/>
              <a:cs typeface="Meiryo"/>
              <a:sym typeface="Meiryo"/>
            </a:endParaRPr>
          </a:p>
        </p:txBody>
      </p:sp>
      <p:sp>
        <p:nvSpPr>
          <p:cNvPr id="57" name="Google Shape;57;p13"/>
          <p:cNvSpPr txBox="1"/>
          <p:nvPr/>
        </p:nvSpPr>
        <p:spPr>
          <a:xfrm>
            <a:off x="1224000" y="2028750"/>
            <a:ext cx="6696000" cy="108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ja" sz="3000" b="1">
                <a:solidFill>
                  <a:srgbClr val="F1C232"/>
                </a:solidFill>
                <a:latin typeface="Meiryo"/>
                <a:ea typeface="Meiryo"/>
                <a:cs typeface="Meiryo"/>
                <a:sym typeface="Meiryo"/>
              </a:rPr>
              <a:t>「アクションゲーム開発をしてみて」</a:t>
            </a:r>
            <a:endParaRPr sz="3000" b="1">
              <a:solidFill>
                <a:srgbClr val="F1C232"/>
              </a:solidFill>
              <a:latin typeface="Meiryo"/>
              <a:ea typeface="Meiryo"/>
              <a:cs typeface="Meiryo"/>
              <a:sym typeface="Meiryo"/>
            </a:endParaRPr>
          </a:p>
          <a:p>
            <a:pPr marL="0" lvl="0" indent="0" algn="ctr" rtl="0">
              <a:spcBef>
                <a:spcPts val="0"/>
              </a:spcBef>
              <a:spcAft>
                <a:spcPts val="0"/>
              </a:spcAft>
              <a:buNone/>
            </a:pPr>
            <a:r>
              <a:rPr lang="ja" sz="3000" b="1">
                <a:solidFill>
                  <a:srgbClr val="F1C232"/>
                </a:solidFill>
                <a:latin typeface="Meiryo"/>
                <a:ea typeface="Meiryo"/>
                <a:cs typeface="Meiryo"/>
                <a:sym typeface="Meiryo"/>
              </a:rPr>
              <a:t> プログラマ編</a:t>
            </a:r>
            <a:endParaRPr>
              <a:solidFill>
                <a:srgbClr val="FFFFFF"/>
              </a:solidFill>
              <a:latin typeface="Meiryo"/>
              <a:ea typeface="Meiryo"/>
              <a:cs typeface="Meiryo"/>
              <a:sym typeface="Meiry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311700"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3000" b="1">
                <a:solidFill>
                  <a:srgbClr val="F1C232"/>
                </a:solidFill>
                <a:latin typeface="Meiryo"/>
                <a:ea typeface="Meiryo"/>
                <a:cs typeface="Meiryo"/>
                <a:sym typeface="Meiryo"/>
              </a:rPr>
              <a:t>「</a:t>
            </a:r>
            <a:r>
              <a:rPr lang="ja" b="1">
                <a:solidFill>
                  <a:srgbClr val="F1C232"/>
                </a:solidFill>
                <a:latin typeface="Meiryo"/>
                <a:ea typeface="Meiryo"/>
                <a:cs typeface="Meiryo"/>
                <a:sym typeface="Meiryo"/>
              </a:rPr>
              <a:t>全体の流れ</a:t>
            </a:r>
            <a:r>
              <a:rPr lang="ja" sz="3000" b="1">
                <a:solidFill>
                  <a:srgbClr val="F1C232"/>
                </a:solidFill>
                <a:latin typeface="Meiryo"/>
                <a:ea typeface="Meiryo"/>
                <a:cs typeface="Meiryo"/>
                <a:sym typeface="Meiryo"/>
              </a:rPr>
              <a:t>」</a:t>
            </a:r>
            <a:endParaRPr sz="3000" b="1">
              <a:solidFill>
                <a:srgbClr val="F1C232"/>
              </a:solidFill>
              <a:latin typeface="Meiryo"/>
              <a:ea typeface="Meiryo"/>
              <a:cs typeface="Meiryo"/>
              <a:sym typeface="Meiryo"/>
            </a:endParaRPr>
          </a:p>
        </p:txBody>
      </p:sp>
      <p:sp>
        <p:nvSpPr>
          <p:cNvPr id="132" name="Google Shape;132;p22"/>
          <p:cNvSpPr txBox="1"/>
          <p:nvPr/>
        </p:nvSpPr>
        <p:spPr>
          <a:xfrm>
            <a:off x="822625" y="14242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u="sng">
                <a:solidFill>
                  <a:srgbClr val="FFFFFF"/>
                </a:solidFill>
                <a:latin typeface="Meiryo"/>
                <a:ea typeface="Meiryo"/>
                <a:cs typeface="Meiryo"/>
                <a:sym typeface="Meiryo"/>
              </a:rPr>
              <a:t>・1敵キャラクター制作事例(ざっくり説明)</a:t>
            </a:r>
            <a:endParaRPr b="1" u="sng">
              <a:solidFill>
                <a:srgbClr val="FFFFFF"/>
              </a:solidFill>
              <a:latin typeface="Meiryo"/>
              <a:ea typeface="Meiryo"/>
              <a:cs typeface="Meiryo"/>
              <a:sym typeface="Meiryo"/>
            </a:endParaRPr>
          </a:p>
          <a:p>
            <a:pPr marL="0" lvl="0" indent="0" algn="l" rtl="0">
              <a:spcBef>
                <a:spcPts val="0"/>
              </a:spcBef>
              <a:spcAft>
                <a:spcPts val="0"/>
              </a:spcAft>
              <a:buNone/>
            </a:pPr>
            <a:endParaRPr b="1" u="sng">
              <a:solidFill>
                <a:srgbClr val="FFFFFF"/>
              </a:solidFill>
              <a:latin typeface="Meiryo"/>
              <a:ea typeface="Meiryo"/>
              <a:cs typeface="Meiryo"/>
              <a:sym typeface="Meiryo"/>
            </a:endParaRPr>
          </a:p>
        </p:txBody>
      </p:sp>
      <p:sp>
        <p:nvSpPr>
          <p:cNvPr id="133" name="Google Shape;133;p22"/>
          <p:cNvSpPr txBox="1"/>
          <p:nvPr/>
        </p:nvSpPr>
        <p:spPr>
          <a:xfrm>
            <a:off x="822625" y="2768375"/>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u="sng">
                <a:solidFill>
                  <a:srgbClr val="FFFFFF"/>
                </a:solidFill>
                <a:latin typeface="Meiryo"/>
                <a:ea typeface="Meiryo"/>
                <a:cs typeface="Meiryo"/>
                <a:sym typeface="Meiryo"/>
              </a:rPr>
              <a:t>・2.小ネタ</a:t>
            </a:r>
            <a:endParaRPr b="1" u="sng">
              <a:solidFill>
                <a:srgbClr val="FFFFFF"/>
              </a:solidFill>
              <a:latin typeface="Meiryo"/>
              <a:ea typeface="Meiryo"/>
              <a:cs typeface="Meiryo"/>
              <a:sym typeface="Meiryo"/>
            </a:endParaRPr>
          </a:p>
        </p:txBody>
      </p:sp>
      <p:sp>
        <p:nvSpPr>
          <p:cNvPr id="134" name="Google Shape;134;p22"/>
          <p:cNvSpPr txBox="1"/>
          <p:nvPr/>
        </p:nvSpPr>
        <p:spPr>
          <a:xfrm>
            <a:off x="1118325" y="2096500"/>
            <a:ext cx="3453600" cy="31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sz="1100" b="1">
                <a:solidFill>
                  <a:srgbClr val="FFFFFF"/>
                </a:solidFill>
                <a:latin typeface="Meiryo"/>
                <a:ea typeface="Meiryo"/>
                <a:cs typeface="Meiryo"/>
                <a:sym typeface="Meiryo"/>
              </a:rPr>
              <a:t>＊行動制御(P.26)</a:t>
            </a:r>
            <a:endParaRPr b="1">
              <a:solidFill>
                <a:srgbClr val="FFFFFF"/>
              </a:solidFill>
              <a:latin typeface="Meiryo"/>
              <a:ea typeface="Meiryo"/>
              <a:cs typeface="Meiryo"/>
              <a:sym typeface="Meiryo"/>
            </a:endParaRPr>
          </a:p>
        </p:txBody>
      </p:sp>
      <p:sp>
        <p:nvSpPr>
          <p:cNvPr id="135" name="Google Shape;135;p22"/>
          <p:cNvSpPr txBox="1"/>
          <p:nvPr/>
        </p:nvSpPr>
        <p:spPr>
          <a:xfrm>
            <a:off x="1118325" y="3172000"/>
            <a:ext cx="1909500" cy="31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sz="1100" b="1">
                <a:solidFill>
                  <a:srgbClr val="FFFFFF"/>
                </a:solidFill>
                <a:latin typeface="Meiryo"/>
                <a:ea typeface="Meiryo"/>
                <a:cs typeface="Meiryo"/>
                <a:sym typeface="Meiryo"/>
              </a:rPr>
              <a:t>＊動画挿入(P.46)</a:t>
            </a:r>
            <a:endParaRPr b="1">
              <a:solidFill>
                <a:srgbClr val="FFFFFF"/>
              </a:solidFill>
              <a:latin typeface="Meiryo"/>
              <a:ea typeface="Meiryo"/>
              <a:cs typeface="Meiryo"/>
              <a:sym typeface="Meiryo"/>
            </a:endParaRPr>
          </a:p>
        </p:txBody>
      </p:sp>
      <p:sp>
        <p:nvSpPr>
          <p:cNvPr id="136" name="Google Shape;136;p22"/>
          <p:cNvSpPr txBox="1"/>
          <p:nvPr/>
        </p:nvSpPr>
        <p:spPr>
          <a:xfrm>
            <a:off x="1118325" y="1791700"/>
            <a:ext cx="3453600" cy="31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sz="1100" b="1">
                <a:solidFill>
                  <a:srgbClr val="FFFFFF"/>
                </a:solidFill>
                <a:latin typeface="Meiryo"/>
                <a:ea typeface="Meiryo"/>
                <a:cs typeface="Meiryo"/>
                <a:sym typeface="Meiryo"/>
              </a:rPr>
              <a:t>＊アニメーション制御(P.13)</a:t>
            </a:r>
            <a:endParaRPr sz="1100" b="1">
              <a:solidFill>
                <a:srgbClr val="FFFFFF"/>
              </a:solidFill>
              <a:latin typeface="Meiryo"/>
              <a:ea typeface="Meiryo"/>
              <a:cs typeface="Meiryo"/>
              <a:sym typeface="Meiryo"/>
            </a:endParaRPr>
          </a:p>
          <a:p>
            <a:pPr marL="0" lvl="0" indent="0" algn="l" rtl="0">
              <a:spcBef>
                <a:spcPts val="0"/>
              </a:spcBef>
              <a:spcAft>
                <a:spcPts val="0"/>
              </a:spcAft>
              <a:buNone/>
            </a:pPr>
            <a:endParaRPr sz="1100" b="1">
              <a:solidFill>
                <a:srgbClr val="FFFFFF"/>
              </a:solidFill>
              <a:latin typeface="Meiryo"/>
              <a:ea typeface="Meiryo"/>
              <a:cs typeface="Meiryo"/>
              <a:sym typeface="Meiryo"/>
            </a:endParaRPr>
          </a:p>
        </p:txBody>
      </p:sp>
      <p:sp>
        <p:nvSpPr>
          <p:cNvPr id="137" name="Google Shape;137;p22"/>
          <p:cNvSpPr txBox="1"/>
          <p:nvPr/>
        </p:nvSpPr>
        <p:spPr>
          <a:xfrm>
            <a:off x="1118325" y="2401300"/>
            <a:ext cx="3453600" cy="31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sz="1100" b="1">
                <a:solidFill>
                  <a:srgbClr val="FFFFFF"/>
                </a:solidFill>
                <a:latin typeface="Meiryo"/>
                <a:ea typeface="Meiryo"/>
                <a:cs typeface="Meiryo"/>
                <a:sym typeface="Meiryo"/>
              </a:rPr>
              <a:t>＊設計(P.37)</a:t>
            </a:r>
            <a:endParaRPr b="1">
              <a:solidFill>
                <a:srgbClr val="FFFFFF"/>
              </a:solidFill>
              <a:latin typeface="Meiryo"/>
              <a:ea typeface="Meiryo"/>
              <a:cs typeface="Meiryo"/>
              <a:sym typeface="Meiryo"/>
            </a:endParaRPr>
          </a:p>
        </p:txBody>
      </p:sp>
      <p:sp>
        <p:nvSpPr>
          <p:cNvPr id="138" name="Google Shape;138;p22"/>
          <p:cNvSpPr txBox="1"/>
          <p:nvPr/>
        </p:nvSpPr>
        <p:spPr>
          <a:xfrm>
            <a:off x="822625" y="35578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u="sng">
                <a:solidFill>
                  <a:srgbClr val="FFFFFF"/>
                </a:solidFill>
                <a:latin typeface="Meiryo"/>
                <a:ea typeface="Meiryo"/>
                <a:cs typeface="Meiryo"/>
                <a:sym typeface="Meiryo"/>
              </a:rPr>
              <a:t>・3.おまけ</a:t>
            </a:r>
            <a:endParaRPr b="1" u="sng">
              <a:solidFill>
                <a:srgbClr val="FFFFFF"/>
              </a:solidFill>
              <a:latin typeface="Meiryo"/>
              <a:ea typeface="Meiryo"/>
              <a:cs typeface="Meiryo"/>
              <a:sym typeface="Meiryo"/>
            </a:endParaRPr>
          </a:p>
          <a:p>
            <a:pPr marL="0" lvl="0" indent="0" algn="l" rtl="0">
              <a:spcBef>
                <a:spcPts val="0"/>
              </a:spcBef>
              <a:spcAft>
                <a:spcPts val="0"/>
              </a:spcAft>
              <a:buNone/>
            </a:pPr>
            <a:endParaRPr b="1" u="sng">
              <a:solidFill>
                <a:srgbClr val="FFFFFF"/>
              </a:solidFill>
              <a:latin typeface="Meiryo"/>
              <a:ea typeface="Meiryo"/>
              <a:cs typeface="Meiryo"/>
              <a:sym typeface="Meiryo"/>
            </a:endParaRPr>
          </a:p>
        </p:txBody>
      </p:sp>
      <p:sp>
        <p:nvSpPr>
          <p:cNvPr id="139" name="Google Shape;139;p22"/>
          <p:cNvSpPr txBox="1"/>
          <p:nvPr/>
        </p:nvSpPr>
        <p:spPr>
          <a:xfrm>
            <a:off x="1118325" y="4230100"/>
            <a:ext cx="3453600" cy="31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sz="1100" b="1">
                <a:solidFill>
                  <a:srgbClr val="FFFFFF"/>
                </a:solidFill>
                <a:latin typeface="Meiryo"/>
                <a:ea typeface="Meiryo"/>
                <a:cs typeface="Meiryo"/>
                <a:sym typeface="Meiryo"/>
              </a:rPr>
              <a:t>＊個人的に好きなプラグイン1つを紹介(P.67)</a:t>
            </a:r>
            <a:endParaRPr b="1">
              <a:solidFill>
                <a:srgbClr val="FFFFFF"/>
              </a:solidFill>
              <a:latin typeface="Meiryo"/>
              <a:ea typeface="Meiryo"/>
              <a:cs typeface="Meiryo"/>
              <a:sym typeface="Meiryo"/>
            </a:endParaRPr>
          </a:p>
        </p:txBody>
      </p:sp>
      <p:sp>
        <p:nvSpPr>
          <p:cNvPr id="140" name="Google Shape;140;p22"/>
          <p:cNvSpPr txBox="1"/>
          <p:nvPr/>
        </p:nvSpPr>
        <p:spPr>
          <a:xfrm>
            <a:off x="1118325" y="3925300"/>
            <a:ext cx="3453600" cy="31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sz="1100" b="1">
                <a:solidFill>
                  <a:srgbClr val="FFFFFF"/>
                </a:solidFill>
                <a:latin typeface="Meiryo"/>
                <a:ea typeface="Meiryo"/>
                <a:cs typeface="Meiryo"/>
                <a:sym typeface="Meiryo"/>
              </a:rPr>
              <a:t>＊開発で少しだけ困ったこと(P.58)</a:t>
            </a:r>
            <a:endParaRPr sz="1100" b="1">
              <a:solidFill>
                <a:srgbClr val="FFFFFF"/>
              </a:solidFill>
              <a:latin typeface="Meiryo"/>
              <a:ea typeface="Meiryo"/>
              <a:cs typeface="Meiryo"/>
              <a:sym typeface="Meiryo"/>
            </a:endParaRPr>
          </a:p>
          <a:p>
            <a:pPr marL="0" lvl="0" indent="0" algn="l" rtl="0">
              <a:spcBef>
                <a:spcPts val="0"/>
              </a:spcBef>
              <a:spcAft>
                <a:spcPts val="0"/>
              </a:spcAft>
              <a:buNone/>
            </a:pPr>
            <a:endParaRPr sz="1100" b="1">
              <a:solidFill>
                <a:srgbClr val="FFFFFF"/>
              </a:solidFill>
              <a:latin typeface="Meiryo"/>
              <a:ea typeface="Meiryo"/>
              <a:cs typeface="Meiryo"/>
              <a:sym typeface="Meiry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「注意」</a:t>
            </a:r>
            <a:endParaRPr sz="3000" b="1">
              <a:solidFill>
                <a:srgbClr val="F1C232"/>
              </a:solidFill>
              <a:latin typeface="Meiryo"/>
              <a:ea typeface="Meiryo"/>
              <a:cs typeface="Meiryo"/>
              <a:sym typeface="Meiryo"/>
            </a:endParaRPr>
          </a:p>
        </p:txBody>
      </p:sp>
      <p:sp>
        <p:nvSpPr>
          <p:cNvPr id="146" name="Google Shape;146;p23"/>
          <p:cNvSpPr txBox="1"/>
          <p:nvPr/>
        </p:nvSpPr>
        <p:spPr>
          <a:xfrm>
            <a:off x="822625" y="1424250"/>
            <a:ext cx="7164300" cy="59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・SkySeekerでは敵キャラクターが３体いますが、これからスライドでお見せする</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画像は敵３体の内の１体についての画像ですので注意。</a:t>
            </a:r>
            <a:endParaRPr b="1">
              <a:solidFill>
                <a:srgbClr val="FFFFFF"/>
              </a:solidFill>
              <a:latin typeface="Meiryo"/>
              <a:ea typeface="Meiryo"/>
              <a:cs typeface="Meiryo"/>
              <a:sym typeface="Meiry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4"/>
          <p:cNvSpPr txBox="1">
            <a:spLocks noGrp="1"/>
          </p:cNvSpPr>
          <p:nvPr>
            <p:ph type="title"/>
          </p:nvPr>
        </p:nvSpPr>
        <p:spPr>
          <a:xfrm>
            <a:off x="1713750" y="2285400"/>
            <a:ext cx="5716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3000" b="1">
                <a:solidFill>
                  <a:srgbClr val="F1C232"/>
                </a:solidFill>
                <a:latin typeface="Meiryo"/>
                <a:ea typeface="Meiryo"/>
                <a:cs typeface="Meiryo"/>
                <a:sym typeface="Meiryo"/>
              </a:rPr>
              <a:t>「１.敵キャラクター制作事例」</a:t>
            </a:r>
            <a:endParaRPr sz="3000" b="1">
              <a:solidFill>
                <a:srgbClr val="F1C232"/>
              </a:solidFill>
              <a:latin typeface="Meiryo"/>
              <a:ea typeface="Meiryo"/>
              <a:cs typeface="Meiryo"/>
              <a:sym typeface="Meiry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5"/>
          <p:cNvSpPr txBox="1">
            <a:spLocks noGrp="1"/>
          </p:cNvSpPr>
          <p:nvPr>
            <p:ph type="title"/>
          </p:nvPr>
        </p:nvSpPr>
        <p:spPr>
          <a:xfrm>
            <a:off x="2189250" y="2285400"/>
            <a:ext cx="476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3000" b="1">
                <a:solidFill>
                  <a:srgbClr val="F1C232"/>
                </a:solidFill>
                <a:latin typeface="Meiryo"/>
                <a:ea typeface="Meiryo"/>
                <a:cs typeface="Meiryo"/>
                <a:sym typeface="Meiryo"/>
              </a:rPr>
              <a:t>「敵アニメーション制御」</a:t>
            </a:r>
            <a:endParaRPr sz="3000" b="1">
              <a:solidFill>
                <a:srgbClr val="F1C232"/>
              </a:solidFill>
              <a:latin typeface="Meiryo"/>
              <a:ea typeface="Meiryo"/>
              <a:cs typeface="Meiryo"/>
              <a:sym typeface="Meiry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6"/>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「アニメーション制御要件」</a:t>
            </a:r>
            <a:endParaRPr sz="3000" b="1">
              <a:solidFill>
                <a:srgbClr val="F1C232"/>
              </a:solidFill>
              <a:latin typeface="Meiryo"/>
              <a:ea typeface="Meiryo"/>
              <a:cs typeface="Meiryo"/>
              <a:sym typeface="Meiryo"/>
            </a:endParaRPr>
          </a:p>
        </p:txBody>
      </p:sp>
      <p:sp>
        <p:nvSpPr>
          <p:cNvPr id="162" name="Google Shape;162;p26"/>
          <p:cNvSpPr txBox="1"/>
          <p:nvPr/>
        </p:nvSpPr>
        <p:spPr>
          <a:xfrm>
            <a:off x="822625" y="14242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・アニメーションの追加がしやすいようにする。</a:t>
            </a:r>
            <a:endParaRPr b="1">
              <a:solidFill>
                <a:srgbClr val="FFFFFF"/>
              </a:solidFill>
              <a:latin typeface="Meiryo"/>
              <a:ea typeface="Meiryo"/>
              <a:cs typeface="Meiryo"/>
              <a:sym typeface="Meiryo"/>
            </a:endParaRPr>
          </a:p>
        </p:txBody>
      </p:sp>
      <p:sp>
        <p:nvSpPr>
          <p:cNvPr id="163" name="Google Shape;163;p26"/>
          <p:cNvSpPr txBox="1"/>
          <p:nvPr/>
        </p:nvSpPr>
        <p:spPr>
          <a:xfrm>
            <a:off x="822625" y="18814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・BPとABPの連携を複雑になりすぎないようにする。</a:t>
            </a:r>
            <a:endParaRPr b="1">
              <a:solidFill>
                <a:srgbClr val="FFFFFF"/>
              </a:solidFill>
              <a:latin typeface="Meiryo"/>
              <a:ea typeface="Meiryo"/>
              <a:cs typeface="Meiryo"/>
              <a:sym typeface="Meiryo"/>
            </a:endParaRPr>
          </a:p>
        </p:txBody>
      </p:sp>
      <p:sp>
        <p:nvSpPr>
          <p:cNvPr id="164" name="Google Shape;164;p26"/>
          <p:cNvSpPr txBox="1"/>
          <p:nvPr/>
        </p:nvSpPr>
        <p:spPr>
          <a:xfrm>
            <a:off x="822625" y="23386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・自分達が全く理解出来ていない機能を使わない。</a:t>
            </a:r>
            <a:endParaRPr b="1">
              <a:solidFill>
                <a:srgbClr val="FFFFFF"/>
              </a:solidFill>
              <a:latin typeface="Meiryo"/>
              <a:ea typeface="Meiryo"/>
              <a:cs typeface="Meiryo"/>
              <a:sym typeface="Meiry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7"/>
          <p:cNvSpPr txBox="1">
            <a:spLocks noGrp="1"/>
          </p:cNvSpPr>
          <p:nvPr>
            <p:ph type="title"/>
          </p:nvPr>
        </p:nvSpPr>
        <p:spPr>
          <a:xfrm>
            <a:off x="2257200" y="2285400"/>
            <a:ext cx="462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3000" b="1">
                <a:solidFill>
                  <a:srgbClr val="F1C232"/>
                </a:solidFill>
                <a:latin typeface="Meiryo"/>
                <a:ea typeface="Meiryo"/>
                <a:cs typeface="Meiryo"/>
                <a:sym typeface="Meiryo"/>
              </a:rPr>
              <a:t>「最終的に出来たもの」</a:t>
            </a:r>
            <a:endParaRPr sz="3000" b="1">
              <a:solidFill>
                <a:srgbClr val="F1C232"/>
              </a:solidFill>
              <a:latin typeface="Meiryo"/>
              <a:ea typeface="Meiryo"/>
              <a:cs typeface="Meiryo"/>
              <a:sym typeface="Meiry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8"/>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「最終的に出来たABP1/2」</a:t>
            </a:r>
            <a:endParaRPr sz="3000" b="1">
              <a:solidFill>
                <a:srgbClr val="F1C232"/>
              </a:solidFill>
              <a:latin typeface="Meiryo"/>
              <a:ea typeface="Meiryo"/>
              <a:cs typeface="Meiryo"/>
              <a:sym typeface="Meiryo"/>
            </a:endParaRPr>
          </a:p>
        </p:txBody>
      </p:sp>
      <p:pic>
        <p:nvPicPr>
          <p:cNvPr id="175" name="Google Shape;175;p28"/>
          <p:cNvPicPr preferRelativeResize="0"/>
          <p:nvPr/>
        </p:nvPicPr>
        <p:blipFill>
          <a:blip r:embed="rId3">
            <a:alphaModFix/>
          </a:blip>
          <a:stretch>
            <a:fillRect/>
          </a:stretch>
        </p:blipFill>
        <p:spPr>
          <a:xfrm>
            <a:off x="2154688" y="1545075"/>
            <a:ext cx="4834625" cy="3325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9"/>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「最終的に出来たABP2/2」</a:t>
            </a:r>
            <a:endParaRPr sz="3000" b="1">
              <a:solidFill>
                <a:srgbClr val="F1C232"/>
              </a:solidFill>
              <a:latin typeface="Meiryo"/>
              <a:ea typeface="Meiryo"/>
              <a:cs typeface="Meiryo"/>
              <a:sym typeface="Meiryo"/>
            </a:endParaRPr>
          </a:p>
        </p:txBody>
      </p:sp>
      <p:pic>
        <p:nvPicPr>
          <p:cNvPr id="181" name="Google Shape;181;p29"/>
          <p:cNvPicPr preferRelativeResize="0"/>
          <p:nvPr/>
        </p:nvPicPr>
        <p:blipFill>
          <a:blip r:embed="rId3">
            <a:alphaModFix/>
          </a:blip>
          <a:stretch>
            <a:fillRect/>
          </a:stretch>
        </p:blipFill>
        <p:spPr>
          <a:xfrm>
            <a:off x="2191370" y="1545075"/>
            <a:ext cx="4834617" cy="3325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0"/>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「アニメーション遷移までの流れ」</a:t>
            </a:r>
            <a:endParaRPr sz="3000" b="1">
              <a:solidFill>
                <a:srgbClr val="F1C232"/>
              </a:solidFill>
              <a:latin typeface="Meiryo"/>
              <a:ea typeface="Meiryo"/>
              <a:cs typeface="Meiryo"/>
              <a:sym typeface="Meiryo"/>
            </a:endParaRPr>
          </a:p>
        </p:txBody>
      </p:sp>
      <p:sp>
        <p:nvSpPr>
          <p:cNvPr id="187" name="Google Shape;187;p30"/>
          <p:cNvSpPr/>
          <p:nvPr/>
        </p:nvSpPr>
        <p:spPr>
          <a:xfrm>
            <a:off x="518200" y="2313600"/>
            <a:ext cx="1727700" cy="1278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 b="1">
                <a:latin typeface="Meiryo"/>
                <a:ea typeface="Meiryo"/>
                <a:cs typeface="Meiryo"/>
                <a:sym typeface="Meiryo"/>
              </a:rPr>
              <a:t>EnemyBP</a:t>
            </a:r>
            <a:endParaRPr b="1">
              <a:latin typeface="Meiryo"/>
              <a:ea typeface="Meiryo"/>
              <a:cs typeface="Meiryo"/>
              <a:sym typeface="Meiryo"/>
            </a:endParaRPr>
          </a:p>
        </p:txBody>
      </p:sp>
      <p:sp>
        <p:nvSpPr>
          <p:cNvPr id="188" name="Google Shape;188;p30"/>
          <p:cNvSpPr/>
          <p:nvPr/>
        </p:nvSpPr>
        <p:spPr>
          <a:xfrm>
            <a:off x="2558925" y="2772850"/>
            <a:ext cx="1087200" cy="291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0"/>
          <p:cNvSpPr/>
          <p:nvPr/>
        </p:nvSpPr>
        <p:spPr>
          <a:xfrm>
            <a:off x="3973900" y="2279650"/>
            <a:ext cx="1781400" cy="1278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 b="1">
                <a:latin typeface="Meiryo"/>
                <a:ea typeface="Meiryo"/>
                <a:cs typeface="Meiryo"/>
                <a:sym typeface="Meiryo"/>
              </a:rPr>
              <a:t>EnemyABP</a:t>
            </a:r>
            <a:endParaRPr b="1">
              <a:latin typeface="Meiryo"/>
              <a:ea typeface="Meiryo"/>
              <a:cs typeface="Meiryo"/>
              <a:sym typeface="Meiryo"/>
            </a:endParaRPr>
          </a:p>
        </p:txBody>
      </p:sp>
      <p:sp>
        <p:nvSpPr>
          <p:cNvPr id="190" name="Google Shape;190;p30"/>
          <p:cNvSpPr/>
          <p:nvPr/>
        </p:nvSpPr>
        <p:spPr>
          <a:xfrm>
            <a:off x="6759975" y="1097700"/>
            <a:ext cx="1695600" cy="121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 b="1">
                <a:latin typeface="Meiryo"/>
                <a:ea typeface="Meiryo"/>
                <a:cs typeface="Meiryo"/>
                <a:sym typeface="Meiryo"/>
              </a:rPr>
              <a:t>Animation</a:t>
            </a:r>
            <a:endParaRPr b="1">
              <a:latin typeface="Meiryo"/>
              <a:ea typeface="Meiryo"/>
              <a:cs typeface="Meiryo"/>
              <a:sym typeface="Meiryo"/>
            </a:endParaRPr>
          </a:p>
          <a:p>
            <a:pPr marL="0" lvl="0" indent="0" algn="l" rtl="0">
              <a:spcBef>
                <a:spcPts val="0"/>
              </a:spcBef>
              <a:spcAft>
                <a:spcPts val="0"/>
              </a:spcAft>
              <a:buNone/>
            </a:pPr>
            <a:r>
              <a:rPr lang="ja" b="1">
                <a:latin typeface="Meiryo"/>
                <a:ea typeface="Meiryo"/>
                <a:cs typeface="Meiryo"/>
                <a:sym typeface="Meiryo"/>
              </a:rPr>
              <a:t>Montage</a:t>
            </a:r>
            <a:endParaRPr b="1">
              <a:latin typeface="Meiryo"/>
              <a:ea typeface="Meiryo"/>
              <a:cs typeface="Meiryo"/>
              <a:sym typeface="Meiryo"/>
            </a:endParaRPr>
          </a:p>
        </p:txBody>
      </p:sp>
      <p:sp>
        <p:nvSpPr>
          <p:cNvPr id="191" name="Google Shape;191;p30"/>
          <p:cNvSpPr/>
          <p:nvPr/>
        </p:nvSpPr>
        <p:spPr>
          <a:xfrm>
            <a:off x="2466250" y="2220175"/>
            <a:ext cx="1287300" cy="411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状態を伝える</a:t>
            </a:r>
            <a:endParaRPr b="1">
              <a:solidFill>
                <a:srgbClr val="F1C232"/>
              </a:solidFill>
              <a:latin typeface="Meiryo"/>
              <a:ea typeface="Meiryo"/>
              <a:cs typeface="Meiryo"/>
              <a:sym typeface="Meiryo"/>
            </a:endParaRPr>
          </a:p>
        </p:txBody>
      </p:sp>
      <p:sp>
        <p:nvSpPr>
          <p:cNvPr id="192" name="Google Shape;192;p30"/>
          <p:cNvSpPr/>
          <p:nvPr/>
        </p:nvSpPr>
        <p:spPr>
          <a:xfrm rot="-2217506">
            <a:off x="5745741" y="2251097"/>
            <a:ext cx="1087261" cy="29178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0"/>
          <p:cNvSpPr/>
          <p:nvPr/>
        </p:nvSpPr>
        <p:spPr>
          <a:xfrm rot="1695732">
            <a:off x="5745793" y="3317897"/>
            <a:ext cx="1087206" cy="291795"/>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0"/>
          <p:cNvSpPr/>
          <p:nvPr/>
        </p:nvSpPr>
        <p:spPr>
          <a:xfrm>
            <a:off x="6759975" y="3459900"/>
            <a:ext cx="1695600" cy="121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 b="1">
                <a:latin typeface="Meiryo"/>
                <a:ea typeface="Meiryo"/>
                <a:cs typeface="Meiryo"/>
                <a:sym typeface="Meiryo"/>
              </a:rPr>
              <a:t>Animation</a:t>
            </a:r>
            <a:endParaRPr b="1">
              <a:latin typeface="Meiryo"/>
              <a:ea typeface="Meiryo"/>
              <a:cs typeface="Meiryo"/>
              <a:sym typeface="Meiryo"/>
            </a:endParaRPr>
          </a:p>
          <a:p>
            <a:pPr marL="0" lvl="0" indent="0" algn="l" rtl="0">
              <a:spcBef>
                <a:spcPts val="0"/>
              </a:spcBef>
              <a:spcAft>
                <a:spcPts val="0"/>
              </a:spcAft>
              <a:buNone/>
            </a:pPr>
            <a:r>
              <a:rPr lang="ja" b="1">
                <a:latin typeface="Meiryo"/>
                <a:ea typeface="Meiryo"/>
                <a:cs typeface="Meiryo"/>
                <a:sym typeface="Meiryo"/>
              </a:rPr>
              <a:t>Montage</a:t>
            </a:r>
            <a:endParaRPr b="1">
              <a:latin typeface="Meiryo"/>
              <a:ea typeface="Meiryo"/>
              <a:cs typeface="Meiryo"/>
              <a:sym typeface="Meiry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1"/>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「概要」</a:t>
            </a:r>
            <a:endParaRPr sz="3000" b="1">
              <a:solidFill>
                <a:srgbClr val="F1C232"/>
              </a:solidFill>
              <a:latin typeface="Meiryo"/>
              <a:ea typeface="Meiryo"/>
              <a:cs typeface="Meiryo"/>
              <a:sym typeface="Meiryo"/>
            </a:endParaRPr>
          </a:p>
        </p:txBody>
      </p:sp>
      <p:sp>
        <p:nvSpPr>
          <p:cNvPr id="200" name="Google Shape;200;p31"/>
          <p:cNvSpPr txBox="1"/>
          <p:nvPr/>
        </p:nvSpPr>
        <p:spPr>
          <a:xfrm>
            <a:off x="822625" y="1424250"/>
            <a:ext cx="7164300" cy="67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・ステートマシンは複雑になると後々大変なので基本的には</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Animation Montageを使用するようにした。</a:t>
            </a:r>
            <a:endParaRPr b="1">
              <a:solidFill>
                <a:srgbClr val="FFFFFF"/>
              </a:solidFill>
              <a:latin typeface="Meiryo"/>
              <a:ea typeface="Meiryo"/>
              <a:cs typeface="Meiryo"/>
              <a:sym typeface="Meiryo"/>
            </a:endParaRPr>
          </a:p>
          <a:p>
            <a:pPr marL="0" lvl="0" indent="0" algn="l" rtl="0">
              <a:spcBef>
                <a:spcPts val="0"/>
              </a:spcBef>
              <a:spcAft>
                <a:spcPts val="0"/>
              </a:spcAft>
              <a:buNone/>
            </a:pP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Animation Montageについては公式ドキュメントに詳しく書いています。</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a:t>
            </a:r>
            <a:r>
              <a:rPr lang="ja" sz="1100" u="sng">
                <a:solidFill>
                  <a:schemeClr val="hlink"/>
                </a:solidFill>
                <a:hlinkClick r:id="rId3"/>
              </a:rPr>
              <a:t>https://docs.unrealengine.com/ja/Engine/Animation/AnimMontage/Editor/index.html</a:t>
            </a:r>
            <a:endParaRPr b="1">
              <a:solidFill>
                <a:srgbClr val="FFFFFF"/>
              </a:solidFill>
              <a:latin typeface="Meiryo"/>
              <a:ea typeface="Meiryo"/>
              <a:cs typeface="Meiryo"/>
              <a:sym typeface="Meiryo"/>
            </a:endParaRPr>
          </a:p>
        </p:txBody>
      </p:sp>
      <p:sp>
        <p:nvSpPr>
          <p:cNvPr id="201" name="Google Shape;201;p31"/>
          <p:cNvSpPr txBox="1"/>
          <p:nvPr/>
        </p:nvSpPr>
        <p:spPr>
          <a:xfrm>
            <a:off x="822625" y="2719650"/>
            <a:ext cx="7164300" cy="67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・EnmeyBPの状態を受け取りEnemyABP内で状態に沿った</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アニメーション遷移をする。</a:t>
            </a:r>
            <a:endParaRPr b="1">
              <a:solidFill>
                <a:srgbClr val="FFFFFF"/>
              </a:solidFill>
              <a:latin typeface="Meiryo"/>
              <a:ea typeface="Meiryo"/>
              <a:cs typeface="Meiryo"/>
              <a:sym typeface="Meiryo"/>
            </a:endParaRPr>
          </a:p>
        </p:txBody>
      </p:sp>
      <p:sp>
        <p:nvSpPr>
          <p:cNvPr id="202" name="Google Shape;202;p31"/>
          <p:cNvSpPr txBox="1"/>
          <p:nvPr/>
        </p:nvSpPr>
        <p:spPr>
          <a:xfrm>
            <a:off x="822625" y="3405450"/>
            <a:ext cx="7164300" cy="67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・アニメーションと連動したい処理はアニメーション通知を使用した。</a:t>
            </a:r>
            <a:endParaRPr b="1">
              <a:solidFill>
                <a:srgbClr val="FFFFFF"/>
              </a:solidFill>
              <a:latin typeface="Meiryo"/>
              <a:ea typeface="Meiryo"/>
              <a:cs typeface="Meiryo"/>
              <a:sym typeface="Meiry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673625"/>
            <a:ext cx="281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3000" b="1">
                <a:solidFill>
                  <a:srgbClr val="F1C232"/>
                </a:solidFill>
                <a:latin typeface="Meiryo"/>
                <a:ea typeface="Meiryo"/>
                <a:cs typeface="Meiryo"/>
                <a:sym typeface="Meiryo"/>
              </a:rPr>
              <a:t>「自己紹介」</a:t>
            </a:r>
            <a:endParaRPr sz="3000" b="1">
              <a:solidFill>
                <a:srgbClr val="F1C232"/>
              </a:solidFill>
              <a:latin typeface="Meiryo"/>
              <a:ea typeface="Meiryo"/>
              <a:cs typeface="Meiryo"/>
              <a:sym typeface="Meiryo"/>
            </a:endParaRPr>
          </a:p>
        </p:txBody>
      </p:sp>
      <p:sp>
        <p:nvSpPr>
          <p:cNvPr id="63" name="Google Shape;63;p14"/>
          <p:cNvSpPr txBox="1"/>
          <p:nvPr/>
        </p:nvSpPr>
        <p:spPr>
          <a:xfrm>
            <a:off x="822625" y="13480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・名前：小屋　聖揮　21才</a:t>
            </a:r>
            <a:endParaRPr b="1">
              <a:solidFill>
                <a:srgbClr val="FFFFFF"/>
              </a:solidFill>
              <a:latin typeface="Meiryo"/>
              <a:ea typeface="Meiryo"/>
              <a:cs typeface="Meiryo"/>
              <a:sym typeface="Meiryo"/>
            </a:endParaRPr>
          </a:p>
        </p:txBody>
      </p:sp>
      <p:sp>
        <p:nvSpPr>
          <p:cNvPr id="64" name="Google Shape;64;p14"/>
          <p:cNvSpPr txBox="1"/>
          <p:nvPr/>
        </p:nvSpPr>
        <p:spPr>
          <a:xfrm>
            <a:off x="822625" y="22102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EFEFEF"/>
                </a:solidFill>
                <a:latin typeface="Meiryo"/>
                <a:ea typeface="Meiryo"/>
                <a:cs typeface="Meiryo"/>
                <a:sym typeface="Meiryo"/>
              </a:rPr>
              <a:t>・バンタンゲームアカデミー大阪校　ゲームプログラム総合2年</a:t>
            </a:r>
            <a:endParaRPr b="1">
              <a:solidFill>
                <a:srgbClr val="EFEFEF"/>
              </a:solidFill>
              <a:latin typeface="Meiryo"/>
              <a:ea typeface="Meiryo"/>
              <a:cs typeface="Meiryo"/>
              <a:sym typeface="Meiryo"/>
            </a:endParaRPr>
          </a:p>
        </p:txBody>
      </p:sp>
      <p:sp>
        <p:nvSpPr>
          <p:cNvPr id="65" name="Google Shape;65;p14"/>
          <p:cNvSpPr txBox="1"/>
          <p:nvPr/>
        </p:nvSpPr>
        <p:spPr>
          <a:xfrm>
            <a:off x="822625" y="2641350"/>
            <a:ext cx="58782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・最近はアナログゲームを作ろうと考えてます。UE4歴は1年半</a:t>
            </a:r>
            <a:endParaRPr b="1">
              <a:solidFill>
                <a:srgbClr val="FFFFFF"/>
              </a:solidFill>
              <a:latin typeface="Meiryo"/>
              <a:ea typeface="Meiryo"/>
              <a:cs typeface="Meiryo"/>
              <a:sym typeface="Meiryo"/>
            </a:endParaRPr>
          </a:p>
        </p:txBody>
      </p:sp>
      <p:sp>
        <p:nvSpPr>
          <p:cNvPr id="66" name="Google Shape;66;p14"/>
          <p:cNvSpPr txBox="1"/>
          <p:nvPr/>
        </p:nvSpPr>
        <p:spPr>
          <a:xfrm>
            <a:off x="822625" y="3072450"/>
            <a:ext cx="40590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・現在就活中です。誰か拾ってください。</a:t>
            </a:r>
            <a:endParaRPr b="1">
              <a:solidFill>
                <a:srgbClr val="FFFFFF"/>
              </a:solidFill>
              <a:latin typeface="Meiryo"/>
              <a:ea typeface="Meiryo"/>
              <a:cs typeface="Meiryo"/>
              <a:sym typeface="Meiryo"/>
            </a:endParaRPr>
          </a:p>
        </p:txBody>
      </p:sp>
      <p:sp>
        <p:nvSpPr>
          <p:cNvPr id="67" name="Google Shape;67;p14"/>
          <p:cNvSpPr txBox="1"/>
          <p:nvPr/>
        </p:nvSpPr>
        <p:spPr>
          <a:xfrm>
            <a:off x="822625" y="17791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・Twitter：Ya-kon　@Ya_konpota</a:t>
            </a:r>
            <a:endParaRPr b="1">
              <a:solidFill>
                <a:srgbClr val="FFFFFF"/>
              </a:solidFill>
              <a:latin typeface="Meiryo"/>
              <a:ea typeface="Meiryo"/>
              <a:cs typeface="Meiryo"/>
              <a:sym typeface="Meiryo"/>
            </a:endParaRPr>
          </a:p>
        </p:txBody>
      </p:sp>
      <p:pic>
        <p:nvPicPr>
          <p:cNvPr id="68" name="Google Shape;68;p14"/>
          <p:cNvPicPr preferRelativeResize="0"/>
          <p:nvPr/>
        </p:nvPicPr>
        <p:blipFill>
          <a:blip r:embed="rId3">
            <a:alphaModFix/>
          </a:blip>
          <a:stretch>
            <a:fillRect/>
          </a:stretch>
        </p:blipFill>
        <p:spPr>
          <a:xfrm>
            <a:off x="3348150" y="3547500"/>
            <a:ext cx="2113248" cy="1188699"/>
          </a:xfrm>
          <a:prstGeom prst="rect">
            <a:avLst/>
          </a:prstGeom>
          <a:noFill/>
          <a:ln>
            <a:noFill/>
          </a:ln>
        </p:spPr>
      </p:pic>
      <p:pic>
        <p:nvPicPr>
          <p:cNvPr id="69" name="Google Shape;69;p14"/>
          <p:cNvPicPr preferRelativeResize="0"/>
          <p:nvPr/>
        </p:nvPicPr>
        <p:blipFill>
          <a:blip r:embed="rId4">
            <a:alphaModFix/>
          </a:blip>
          <a:stretch>
            <a:fillRect/>
          </a:stretch>
        </p:blipFill>
        <p:spPr>
          <a:xfrm>
            <a:off x="579950" y="3547500"/>
            <a:ext cx="2113248" cy="1188702"/>
          </a:xfrm>
          <a:prstGeom prst="rect">
            <a:avLst/>
          </a:prstGeom>
          <a:noFill/>
          <a:ln>
            <a:noFill/>
          </a:ln>
        </p:spPr>
      </p:pic>
      <p:pic>
        <p:nvPicPr>
          <p:cNvPr id="70" name="Google Shape;70;p14"/>
          <p:cNvPicPr preferRelativeResize="0"/>
          <p:nvPr/>
        </p:nvPicPr>
        <p:blipFill>
          <a:blip r:embed="rId5">
            <a:alphaModFix/>
          </a:blip>
          <a:stretch>
            <a:fillRect/>
          </a:stretch>
        </p:blipFill>
        <p:spPr>
          <a:xfrm>
            <a:off x="6091350" y="3547500"/>
            <a:ext cx="2113251" cy="11887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2"/>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「アニメーションの遷移1/2」</a:t>
            </a:r>
            <a:endParaRPr sz="3000" b="1">
              <a:solidFill>
                <a:srgbClr val="F1C232"/>
              </a:solidFill>
              <a:latin typeface="Meiryo"/>
              <a:ea typeface="Meiryo"/>
              <a:cs typeface="Meiryo"/>
              <a:sym typeface="Meiryo"/>
            </a:endParaRPr>
          </a:p>
        </p:txBody>
      </p:sp>
      <p:sp>
        <p:nvSpPr>
          <p:cNvPr id="208" name="Google Shape;208;p32"/>
          <p:cNvSpPr txBox="1"/>
          <p:nvPr/>
        </p:nvSpPr>
        <p:spPr>
          <a:xfrm>
            <a:off x="822625" y="14242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・アニメーション遷移にはGamePlayTagを利用して行う。</a:t>
            </a:r>
            <a:endParaRPr b="1">
              <a:solidFill>
                <a:srgbClr val="FFFFFF"/>
              </a:solidFill>
              <a:latin typeface="Meiryo"/>
              <a:ea typeface="Meiryo"/>
              <a:cs typeface="Meiryo"/>
              <a:sym typeface="Meiryo"/>
            </a:endParaRPr>
          </a:p>
        </p:txBody>
      </p:sp>
      <p:sp>
        <p:nvSpPr>
          <p:cNvPr id="209" name="Google Shape;209;p32"/>
          <p:cNvSpPr txBox="1"/>
          <p:nvPr/>
        </p:nvSpPr>
        <p:spPr>
          <a:xfrm>
            <a:off x="822625" y="1957650"/>
            <a:ext cx="7164300" cy="68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・EnemyBP内でGamePlayTagの情報を持った変数を作り、</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その変数を受信をする。目的のGamePlayTagならアニメーションを遷移する。</a:t>
            </a:r>
            <a:endParaRPr b="1">
              <a:solidFill>
                <a:srgbClr val="FFFFFF"/>
              </a:solidFill>
              <a:latin typeface="Meiryo"/>
              <a:ea typeface="Meiryo"/>
              <a:cs typeface="Meiryo"/>
              <a:sym typeface="Meiryo"/>
            </a:endParaRPr>
          </a:p>
        </p:txBody>
      </p:sp>
      <p:pic>
        <p:nvPicPr>
          <p:cNvPr id="210" name="Google Shape;210;p32"/>
          <p:cNvPicPr preferRelativeResize="0"/>
          <p:nvPr/>
        </p:nvPicPr>
        <p:blipFill>
          <a:blip r:embed="rId3">
            <a:alphaModFix/>
          </a:blip>
          <a:stretch>
            <a:fillRect/>
          </a:stretch>
        </p:blipFill>
        <p:spPr>
          <a:xfrm>
            <a:off x="1628838" y="2833700"/>
            <a:ext cx="5886325" cy="1838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3"/>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「アニメーションの遷移2/2」</a:t>
            </a:r>
            <a:endParaRPr sz="3000" b="1">
              <a:solidFill>
                <a:srgbClr val="F1C232"/>
              </a:solidFill>
              <a:latin typeface="Meiryo"/>
              <a:ea typeface="Meiryo"/>
              <a:cs typeface="Meiryo"/>
              <a:sym typeface="Meiryo"/>
            </a:endParaRPr>
          </a:p>
        </p:txBody>
      </p:sp>
      <p:sp>
        <p:nvSpPr>
          <p:cNvPr id="216" name="Google Shape;216;p33"/>
          <p:cNvSpPr txBox="1"/>
          <p:nvPr/>
        </p:nvSpPr>
        <p:spPr>
          <a:xfrm>
            <a:off x="822625" y="1424250"/>
            <a:ext cx="7164300" cy="68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・※GamePlayTagの変数の値の変更はABP内ではしないようにルール化。</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変更箇所が多くなると遷移の管理が難しくなるため。</a:t>
            </a:r>
            <a:endParaRPr b="1">
              <a:solidFill>
                <a:srgbClr val="FFFFFF"/>
              </a:solidFill>
              <a:latin typeface="Meiryo"/>
              <a:ea typeface="Meiryo"/>
              <a:cs typeface="Meiryo"/>
              <a:sym typeface="Meiryo"/>
            </a:endParaRPr>
          </a:p>
        </p:txBody>
      </p:sp>
      <p:sp>
        <p:nvSpPr>
          <p:cNvPr id="217" name="Google Shape;217;p33"/>
          <p:cNvSpPr txBox="1"/>
          <p:nvPr/>
        </p:nvSpPr>
        <p:spPr>
          <a:xfrm>
            <a:off x="822625" y="2110050"/>
            <a:ext cx="7164300" cy="68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・ABP内ではアニメーションの振る舞いをさせることだけ(基本的に受信)</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させるやり方が個人的におすすめ。</a:t>
            </a:r>
            <a:endParaRPr b="1">
              <a:solidFill>
                <a:srgbClr val="FFFFFF"/>
              </a:solidFill>
              <a:latin typeface="Meiryo"/>
              <a:ea typeface="Meiryo"/>
              <a:cs typeface="Meiryo"/>
              <a:sym typeface="Meiryo"/>
            </a:endParaRPr>
          </a:p>
        </p:txBody>
      </p:sp>
      <p:sp>
        <p:nvSpPr>
          <p:cNvPr id="218" name="Google Shape;218;p33"/>
          <p:cNvSpPr/>
          <p:nvPr/>
        </p:nvSpPr>
        <p:spPr>
          <a:xfrm>
            <a:off x="1953450" y="3191850"/>
            <a:ext cx="1727700" cy="1278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 b="1">
                <a:latin typeface="Meiryo"/>
                <a:ea typeface="Meiryo"/>
                <a:cs typeface="Meiryo"/>
                <a:sym typeface="Meiryo"/>
              </a:rPr>
              <a:t>EnemyBP</a:t>
            </a:r>
            <a:endParaRPr b="1">
              <a:latin typeface="Meiryo"/>
              <a:ea typeface="Meiryo"/>
              <a:cs typeface="Meiryo"/>
              <a:sym typeface="Meiryo"/>
            </a:endParaRPr>
          </a:p>
        </p:txBody>
      </p:sp>
      <p:sp>
        <p:nvSpPr>
          <p:cNvPr id="219" name="Google Shape;219;p33"/>
          <p:cNvSpPr/>
          <p:nvPr/>
        </p:nvSpPr>
        <p:spPr>
          <a:xfrm>
            <a:off x="3994175" y="3651100"/>
            <a:ext cx="1087200" cy="291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3"/>
          <p:cNvSpPr/>
          <p:nvPr/>
        </p:nvSpPr>
        <p:spPr>
          <a:xfrm>
            <a:off x="5409150" y="3157900"/>
            <a:ext cx="1781400" cy="1278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 b="1">
                <a:latin typeface="Meiryo"/>
                <a:ea typeface="Meiryo"/>
                <a:cs typeface="Meiryo"/>
                <a:sym typeface="Meiryo"/>
              </a:rPr>
              <a:t>EnemyABP</a:t>
            </a:r>
            <a:endParaRPr b="1">
              <a:latin typeface="Meiryo"/>
              <a:ea typeface="Meiryo"/>
              <a:cs typeface="Meiryo"/>
              <a:sym typeface="Meiryo"/>
            </a:endParaRPr>
          </a:p>
        </p:txBody>
      </p:sp>
      <p:sp>
        <p:nvSpPr>
          <p:cNvPr id="221" name="Google Shape;221;p33"/>
          <p:cNvSpPr/>
          <p:nvPr/>
        </p:nvSpPr>
        <p:spPr>
          <a:xfrm>
            <a:off x="3901500" y="3098425"/>
            <a:ext cx="1287300" cy="411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状態を伝える</a:t>
            </a:r>
            <a:endParaRPr b="1">
              <a:solidFill>
                <a:srgbClr val="F1C232"/>
              </a:solidFill>
              <a:latin typeface="Meiryo"/>
              <a:ea typeface="Meiryo"/>
              <a:cs typeface="Meiryo"/>
              <a:sym typeface="Meiry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4"/>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「GamePlayTag1/3」</a:t>
            </a:r>
            <a:endParaRPr sz="3000" b="1">
              <a:solidFill>
                <a:srgbClr val="F1C232"/>
              </a:solidFill>
              <a:latin typeface="Meiryo"/>
              <a:ea typeface="Meiryo"/>
              <a:cs typeface="Meiryo"/>
              <a:sym typeface="Meiryo"/>
            </a:endParaRPr>
          </a:p>
        </p:txBody>
      </p:sp>
      <p:sp>
        <p:nvSpPr>
          <p:cNvPr id="227" name="Google Shape;227;p34"/>
          <p:cNvSpPr txBox="1"/>
          <p:nvPr/>
        </p:nvSpPr>
        <p:spPr>
          <a:xfrm>
            <a:off x="822625" y="1424250"/>
            <a:ext cx="7823700" cy="86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・オブジェクトを特定、分類、マッチング、フィルタリングすることできるもの。</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a:t>
            </a:r>
            <a:endParaRPr b="1">
              <a:solidFill>
                <a:srgbClr val="FFFFFF"/>
              </a:solidFill>
              <a:latin typeface="Meiryo"/>
              <a:ea typeface="Meiryo"/>
              <a:cs typeface="Meiryo"/>
              <a:sym typeface="Meiryo"/>
            </a:endParaRPr>
          </a:p>
        </p:txBody>
      </p:sp>
      <p:sp>
        <p:nvSpPr>
          <p:cNvPr id="228" name="Google Shape;228;p34"/>
          <p:cNvSpPr txBox="1"/>
          <p:nvPr/>
        </p:nvSpPr>
        <p:spPr>
          <a:xfrm>
            <a:off x="822625" y="1957650"/>
            <a:ext cx="7823700" cy="86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・階層持つことができる。</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a:t>
            </a:r>
            <a:endParaRPr b="1">
              <a:solidFill>
                <a:srgbClr val="FFFFFF"/>
              </a:solidFill>
              <a:latin typeface="Meiryo"/>
              <a:ea typeface="Meiryo"/>
              <a:cs typeface="Meiryo"/>
              <a:sym typeface="Meiryo"/>
            </a:endParaRPr>
          </a:p>
        </p:txBody>
      </p:sp>
      <p:sp>
        <p:nvSpPr>
          <p:cNvPr id="229" name="Google Shape;229;p34"/>
          <p:cNvSpPr txBox="1"/>
          <p:nvPr/>
        </p:nvSpPr>
        <p:spPr>
          <a:xfrm>
            <a:off x="822625" y="2567250"/>
            <a:ext cx="7823700" cy="86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・公式ドキュメントに詳しいことは書いてあるので見てください！</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a:t>
            </a:r>
            <a:r>
              <a:rPr lang="ja" sz="1100" u="sng">
                <a:solidFill>
                  <a:schemeClr val="hlink"/>
                </a:solidFill>
                <a:hlinkClick r:id="rId3"/>
              </a:rPr>
              <a:t>https://docs.unrealengine.com/ja/Gameplay/Tags/index.html</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a:t>
            </a:r>
            <a:endParaRPr b="1">
              <a:solidFill>
                <a:srgbClr val="FFFFFF"/>
              </a:solidFill>
              <a:latin typeface="Meiryo"/>
              <a:ea typeface="Meiryo"/>
              <a:cs typeface="Meiryo"/>
              <a:sym typeface="Meiry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5"/>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「GamePlayTag2/3」</a:t>
            </a:r>
            <a:endParaRPr sz="3000" b="1">
              <a:solidFill>
                <a:srgbClr val="F1C232"/>
              </a:solidFill>
              <a:latin typeface="Meiryo"/>
              <a:ea typeface="Meiryo"/>
              <a:cs typeface="Meiryo"/>
              <a:sym typeface="Meiryo"/>
            </a:endParaRPr>
          </a:p>
        </p:txBody>
      </p:sp>
      <p:sp>
        <p:nvSpPr>
          <p:cNvPr id="235" name="Google Shape;235;p35"/>
          <p:cNvSpPr txBox="1"/>
          <p:nvPr/>
        </p:nvSpPr>
        <p:spPr>
          <a:xfrm>
            <a:off x="822625" y="1424250"/>
            <a:ext cx="7823700" cy="86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・GamePlayTagは管理がしやすい。(UE4のプロジェクト内のGamePlay Tag List</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からタグ全体を見ることが出来る。検索・追加・削除が簡単にできる。</a:t>
            </a:r>
            <a:endParaRPr b="1">
              <a:solidFill>
                <a:srgbClr val="FFFFFF"/>
              </a:solidFill>
              <a:latin typeface="Meiryo"/>
              <a:ea typeface="Meiryo"/>
              <a:cs typeface="Meiryo"/>
              <a:sym typeface="Meiryo"/>
            </a:endParaRPr>
          </a:p>
        </p:txBody>
      </p:sp>
      <p:pic>
        <p:nvPicPr>
          <p:cNvPr id="236" name="Google Shape;236;p35"/>
          <p:cNvPicPr preferRelativeResize="0"/>
          <p:nvPr/>
        </p:nvPicPr>
        <p:blipFill>
          <a:blip r:embed="rId3">
            <a:alphaModFix/>
          </a:blip>
          <a:stretch>
            <a:fillRect/>
          </a:stretch>
        </p:blipFill>
        <p:spPr>
          <a:xfrm>
            <a:off x="1420025" y="2248225"/>
            <a:ext cx="6377292" cy="2552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6"/>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「GamePlayTag3/3」</a:t>
            </a:r>
            <a:endParaRPr sz="3000" b="1">
              <a:solidFill>
                <a:srgbClr val="F1C232"/>
              </a:solidFill>
              <a:latin typeface="Meiryo"/>
              <a:ea typeface="Meiryo"/>
              <a:cs typeface="Meiryo"/>
              <a:sym typeface="Meiryo"/>
            </a:endParaRPr>
          </a:p>
        </p:txBody>
      </p:sp>
      <p:sp>
        <p:nvSpPr>
          <p:cNvPr id="242" name="Google Shape;242;p36"/>
          <p:cNvSpPr txBox="1"/>
          <p:nvPr/>
        </p:nvSpPr>
        <p:spPr>
          <a:xfrm>
            <a:off x="822625" y="1424250"/>
            <a:ext cx="7823700" cy="86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・今回のゲームの場合、キャラクターの状態の管理とダメージの種類を分けるのに</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GamePlayTag利用してます。</a:t>
            </a:r>
            <a:endParaRPr b="1">
              <a:solidFill>
                <a:srgbClr val="FFFFFF"/>
              </a:solidFill>
              <a:latin typeface="Meiryo"/>
              <a:ea typeface="Meiryo"/>
              <a:cs typeface="Meiryo"/>
              <a:sym typeface="Meiry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7"/>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「アニメーション通知」</a:t>
            </a:r>
            <a:endParaRPr sz="3000" b="1">
              <a:solidFill>
                <a:srgbClr val="F1C232"/>
              </a:solidFill>
              <a:latin typeface="Meiryo"/>
              <a:ea typeface="Meiryo"/>
              <a:cs typeface="Meiryo"/>
              <a:sym typeface="Meiryo"/>
            </a:endParaRPr>
          </a:p>
        </p:txBody>
      </p:sp>
      <p:sp>
        <p:nvSpPr>
          <p:cNvPr id="248" name="Google Shape;248;p37"/>
          <p:cNvSpPr txBox="1"/>
          <p:nvPr/>
        </p:nvSpPr>
        <p:spPr>
          <a:xfrm>
            <a:off x="822625" y="1424250"/>
            <a:ext cx="7823700" cy="86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・Animation Montage内で通知を作成し、主にアニメーションの終了通知・</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攻撃時の当たり判定ON・OF通知などで活用。</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a:t>
            </a:r>
            <a:endParaRPr b="1">
              <a:solidFill>
                <a:srgbClr val="FFFFFF"/>
              </a:solidFill>
              <a:latin typeface="Meiryo"/>
              <a:ea typeface="Meiryo"/>
              <a:cs typeface="Meiryo"/>
              <a:sym typeface="Meiryo"/>
            </a:endParaRPr>
          </a:p>
          <a:p>
            <a:pPr marL="0" lvl="0" indent="0" algn="l" rtl="0">
              <a:spcBef>
                <a:spcPts val="0"/>
              </a:spcBef>
              <a:spcAft>
                <a:spcPts val="0"/>
              </a:spcAft>
              <a:buNone/>
            </a:pPr>
            <a:endParaRPr b="1">
              <a:solidFill>
                <a:srgbClr val="FFFFFF"/>
              </a:solidFill>
              <a:latin typeface="Meiryo"/>
              <a:ea typeface="Meiryo"/>
              <a:cs typeface="Meiryo"/>
              <a:sym typeface="Meiryo"/>
            </a:endParaRPr>
          </a:p>
        </p:txBody>
      </p:sp>
      <p:pic>
        <p:nvPicPr>
          <p:cNvPr id="249" name="Google Shape;249;p37"/>
          <p:cNvPicPr preferRelativeResize="0"/>
          <p:nvPr/>
        </p:nvPicPr>
        <p:blipFill>
          <a:blip r:embed="rId3">
            <a:alphaModFix/>
          </a:blip>
          <a:stretch>
            <a:fillRect/>
          </a:stretch>
        </p:blipFill>
        <p:spPr>
          <a:xfrm>
            <a:off x="2706050" y="2203050"/>
            <a:ext cx="3731900" cy="27024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8"/>
          <p:cNvSpPr txBox="1">
            <a:spLocks noGrp="1"/>
          </p:cNvSpPr>
          <p:nvPr>
            <p:ph type="title"/>
          </p:nvPr>
        </p:nvSpPr>
        <p:spPr>
          <a:xfrm>
            <a:off x="1971150" y="2285400"/>
            <a:ext cx="52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3000" b="1">
                <a:solidFill>
                  <a:srgbClr val="F1C232"/>
                </a:solidFill>
                <a:latin typeface="Meiryo"/>
                <a:ea typeface="Meiryo"/>
                <a:cs typeface="Meiryo"/>
                <a:sym typeface="Meiryo"/>
              </a:rPr>
              <a:t>「キャラクターの行動制御」</a:t>
            </a:r>
            <a:endParaRPr sz="3000" b="1">
              <a:solidFill>
                <a:srgbClr val="F1C232"/>
              </a:solidFill>
              <a:latin typeface="Meiryo"/>
              <a:ea typeface="Meiryo"/>
              <a:cs typeface="Meiryo"/>
              <a:sym typeface="Meiry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9"/>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「キャラクター行動制御要件」</a:t>
            </a:r>
            <a:endParaRPr sz="3000" b="1">
              <a:solidFill>
                <a:srgbClr val="F1C232"/>
              </a:solidFill>
              <a:latin typeface="Meiryo"/>
              <a:ea typeface="Meiryo"/>
              <a:cs typeface="Meiryo"/>
              <a:sym typeface="Meiryo"/>
            </a:endParaRPr>
          </a:p>
        </p:txBody>
      </p:sp>
      <p:sp>
        <p:nvSpPr>
          <p:cNvPr id="260" name="Google Shape;260;p39"/>
          <p:cNvSpPr txBox="1"/>
          <p:nvPr/>
        </p:nvSpPr>
        <p:spPr>
          <a:xfrm>
            <a:off x="822625" y="14242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・デバッグがしやすい。(ここが一番重要)</a:t>
            </a:r>
            <a:endParaRPr b="1">
              <a:solidFill>
                <a:srgbClr val="FFFFFF"/>
              </a:solidFill>
              <a:latin typeface="Meiryo"/>
              <a:ea typeface="Meiryo"/>
              <a:cs typeface="Meiryo"/>
              <a:sym typeface="Meiryo"/>
            </a:endParaRPr>
          </a:p>
        </p:txBody>
      </p:sp>
      <p:sp>
        <p:nvSpPr>
          <p:cNvPr id="261" name="Google Shape;261;p39"/>
          <p:cNvSpPr txBox="1"/>
          <p:nvPr/>
        </p:nvSpPr>
        <p:spPr>
          <a:xfrm>
            <a:off x="822625" y="18814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・敵の行動ごとにプログラマが作業することができる。</a:t>
            </a:r>
            <a:endParaRPr b="1">
              <a:solidFill>
                <a:srgbClr val="FFFFFF"/>
              </a:solidFill>
              <a:latin typeface="Meiryo"/>
              <a:ea typeface="Meiryo"/>
              <a:cs typeface="Meiryo"/>
              <a:sym typeface="Meiry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0"/>
          <p:cNvSpPr txBox="1">
            <a:spLocks noGrp="1"/>
          </p:cNvSpPr>
          <p:nvPr>
            <p:ph type="title"/>
          </p:nvPr>
        </p:nvSpPr>
        <p:spPr>
          <a:xfrm>
            <a:off x="3271650" y="2285400"/>
            <a:ext cx="260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3000" b="1">
                <a:solidFill>
                  <a:srgbClr val="F1C232"/>
                </a:solidFill>
                <a:latin typeface="Meiryo"/>
                <a:ea typeface="Meiryo"/>
                <a:cs typeface="Meiryo"/>
                <a:sym typeface="Meiryo"/>
              </a:rPr>
              <a:t>何を使ったか</a:t>
            </a:r>
            <a:endParaRPr sz="3000" b="1">
              <a:solidFill>
                <a:srgbClr val="F1C232"/>
              </a:solidFill>
              <a:latin typeface="Meiryo"/>
              <a:ea typeface="Meiryo"/>
              <a:cs typeface="Meiryo"/>
              <a:sym typeface="Meiry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1"/>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「Behavior Tree」</a:t>
            </a:r>
            <a:endParaRPr sz="3000" b="1">
              <a:solidFill>
                <a:srgbClr val="F1C232"/>
              </a:solidFill>
              <a:latin typeface="Meiryo"/>
              <a:ea typeface="Meiryo"/>
              <a:cs typeface="Meiryo"/>
              <a:sym typeface="Meiryo"/>
            </a:endParaRPr>
          </a:p>
        </p:txBody>
      </p:sp>
      <p:sp>
        <p:nvSpPr>
          <p:cNvPr id="272" name="Google Shape;272;p41"/>
          <p:cNvSpPr txBox="1"/>
          <p:nvPr/>
        </p:nvSpPr>
        <p:spPr>
          <a:xfrm>
            <a:off x="822625" y="14242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・簡単にいうとキャラクターに意思決定と判断をさせるもの。</a:t>
            </a:r>
            <a:endParaRPr b="1">
              <a:solidFill>
                <a:srgbClr val="FFFFFF"/>
              </a:solidFill>
              <a:latin typeface="Meiryo"/>
              <a:ea typeface="Meiryo"/>
              <a:cs typeface="Meiryo"/>
              <a:sym typeface="Meiryo"/>
            </a:endParaRPr>
          </a:p>
        </p:txBody>
      </p:sp>
      <p:sp>
        <p:nvSpPr>
          <p:cNvPr id="273" name="Google Shape;273;p41"/>
          <p:cNvSpPr txBox="1"/>
          <p:nvPr/>
        </p:nvSpPr>
        <p:spPr>
          <a:xfrm>
            <a:off x="822625" y="18814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・条件式によって対応しているタスク(アクション)を実行する</a:t>
            </a:r>
            <a:endParaRPr b="1">
              <a:solidFill>
                <a:srgbClr val="FFFFFF"/>
              </a:solidFill>
              <a:latin typeface="Meiryo"/>
              <a:ea typeface="Meiryo"/>
              <a:cs typeface="Meiryo"/>
              <a:sym typeface="Meiryo"/>
            </a:endParaRPr>
          </a:p>
        </p:txBody>
      </p:sp>
      <p:sp>
        <p:nvSpPr>
          <p:cNvPr id="274" name="Google Shape;274;p41"/>
          <p:cNvSpPr txBox="1"/>
          <p:nvPr/>
        </p:nvSpPr>
        <p:spPr>
          <a:xfrm>
            <a:off x="822625" y="23386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・詳しくは公式ドキュメントに書いてます！</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a:t>
            </a:r>
            <a:r>
              <a:rPr lang="ja" sz="1100" u="sng">
                <a:solidFill>
                  <a:schemeClr val="hlink"/>
                </a:solidFill>
                <a:hlinkClick r:id="rId3"/>
              </a:rPr>
              <a:t>https://docs.unrealengine.com/ja/Engine/ArtificialIntelligence/BehaviorTrees/index.html</a:t>
            </a:r>
            <a:endParaRPr b="1">
              <a:solidFill>
                <a:srgbClr val="FFFFFF"/>
              </a:solidFill>
              <a:latin typeface="Meiryo"/>
              <a:ea typeface="Meiryo"/>
              <a:cs typeface="Meiryo"/>
              <a:sym typeface="Meiryo"/>
            </a:endParaRPr>
          </a:p>
        </p:txBody>
      </p:sp>
      <p:pic>
        <p:nvPicPr>
          <p:cNvPr id="275" name="Google Shape;275;p41"/>
          <p:cNvPicPr preferRelativeResize="0"/>
          <p:nvPr/>
        </p:nvPicPr>
        <p:blipFill>
          <a:blip r:embed="rId4">
            <a:alphaModFix/>
          </a:blip>
          <a:stretch>
            <a:fillRect/>
          </a:stretch>
        </p:blipFill>
        <p:spPr>
          <a:xfrm>
            <a:off x="2953775" y="3002250"/>
            <a:ext cx="3236457" cy="2068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11700"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3000" b="1">
                <a:solidFill>
                  <a:srgbClr val="F1C232"/>
                </a:solidFill>
                <a:latin typeface="Meiryo"/>
                <a:ea typeface="Meiryo"/>
                <a:cs typeface="Meiryo"/>
                <a:sym typeface="Meiryo"/>
              </a:rPr>
              <a:t>「はじめに」</a:t>
            </a:r>
            <a:endParaRPr sz="3000" b="1">
              <a:solidFill>
                <a:srgbClr val="F1C232"/>
              </a:solidFill>
              <a:latin typeface="Meiryo"/>
              <a:ea typeface="Meiryo"/>
              <a:cs typeface="Meiryo"/>
              <a:sym typeface="Meiryo"/>
            </a:endParaRPr>
          </a:p>
        </p:txBody>
      </p:sp>
      <p:sp>
        <p:nvSpPr>
          <p:cNvPr id="76" name="Google Shape;76;p15"/>
          <p:cNvSpPr txBox="1"/>
          <p:nvPr/>
        </p:nvSpPr>
        <p:spPr>
          <a:xfrm>
            <a:off x="822625" y="1424250"/>
            <a:ext cx="7164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・制作事例を簡単に紹介するスライドです。(何をしたか・何を使ったか)</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チュートリアルではないので注意してください。</a:t>
            </a:r>
            <a:endParaRPr b="1">
              <a:solidFill>
                <a:srgbClr val="FFFFFF"/>
              </a:solidFill>
              <a:latin typeface="Meiryo"/>
              <a:ea typeface="Meiryo"/>
              <a:cs typeface="Meiryo"/>
              <a:sym typeface="Meiryo"/>
            </a:endParaRPr>
          </a:p>
        </p:txBody>
      </p:sp>
      <p:sp>
        <p:nvSpPr>
          <p:cNvPr id="77" name="Google Shape;77;p15"/>
          <p:cNvSpPr txBox="1"/>
          <p:nvPr/>
        </p:nvSpPr>
        <p:spPr>
          <a:xfrm>
            <a:off x="822625" y="19816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FFFFFF"/>
              </a:solidFill>
              <a:latin typeface="Meiryo"/>
              <a:ea typeface="Meiryo"/>
              <a:cs typeface="Meiryo"/>
              <a:sym typeface="Meiryo"/>
            </a:endParaRPr>
          </a:p>
        </p:txBody>
      </p:sp>
      <p:sp>
        <p:nvSpPr>
          <p:cNvPr id="78" name="Google Shape;78;p15"/>
          <p:cNvSpPr txBox="1"/>
          <p:nvPr/>
        </p:nvSpPr>
        <p:spPr>
          <a:xfrm>
            <a:off x="822625" y="20839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a:t>
            </a:r>
            <a:r>
              <a:rPr lang="ja" b="1">
                <a:solidFill>
                  <a:schemeClr val="lt1"/>
                </a:solidFill>
                <a:latin typeface="Meiryo"/>
                <a:ea typeface="Meiryo"/>
                <a:cs typeface="Meiryo"/>
                <a:sym typeface="Meiryo"/>
              </a:rPr>
              <a:t>スライドで紹介するものはUE4の最適解ではないです。</a:t>
            </a:r>
            <a:endParaRPr b="1">
              <a:solidFill>
                <a:schemeClr val="lt1"/>
              </a:solidFill>
              <a:latin typeface="Meiryo"/>
              <a:ea typeface="Meiryo"/>
              <a:cs typeface="Meiryo"/>
              <a:sym typeface="Meiryo"/>
            </a:endParaRPr>
          </a:p>
          <a:p>
            <a:pPr marL="0" lvl="0" indent="0" algn="l" rtl="0">
              <a:spcBef>
                <a:spcPts val="0"/>
              </a:spcBef>
              <a:spcAft>
                <a:spcPts val="0"/>
              </a:spcAft>
              <a:buNone/>
            </a:pPr>
            <a:endParaRPr b="1">
              <a:solidFill>
                <a:srgbClr val="FFFFFF"/>
              </a:solidFill>
              <a:latin typeface="Meiryo"/>
              <a:ea typeface="Meiryo"/>
              <a:cs typeface="Meiryo"/>
              <a:sym typeface="Meiryo"/>
            </a:endParaRPr>
          </a:p>
          <a:p>
            <a:pPr marL="0" lvl="0" indent="0" algn="l" rtl="0">
              <a:spcBef>
                <a:spcPts val="0"/>
              </a:spcBef>
              <a:spcAft>
                <a:spcPts val="0"/>
              </a:spcAft>
              <a:buNone/>
            </a:pPr>
            <a:endParaRPr b="1">
              <a:solidFill>
                <a:srgbClr val="FFFFFF"/>
              </a:solidFill>
              <a:latin typeface="Meiryo"/>
              <a:ea typeface="Meiryo"/>
              <a:cs typeface="Meiryo"/>
              <a:sym typeface="Meiryo"/>
            </a:endParaRPr>
          </a:p>
        </p:txBody>
      </p:sp>
      <p:sp>
        <p:nvSpPr>
          <p:cNvPr id="79" name="Google Shape;79;p15"/>
          <p:cNvSpPr txBox="1"/>
          <p:nvPr/>
        </p:nvSpPr>
        <p:spPr>
          <a:xfrm>
            <a:off x="822625" y="26173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a:t>
            </a:r>
            <a:r>
              <a:rPr lang="ja" b="1">
                <a:solidFill>
                  <a:schemeClr val="lt1"/>
                </a:solidFill>
                <a:latin typeface="Meiryo"/>
                <a:ea typeface="Meiryo"/>
                <a:cs typeface="Meiryo"/>
                <a:sym typeface="Meiryo"/>
              </a:rPr>
              <a:t>このスライドの対象者</a:t>
            </a:r>
            <a:endParaRPr b="1">
              <a:solidFill>
                <a:schemeClr val="lt1"/>
              </a:solidFill>
              <a:latin typeface="Meiryo"/>
              <a:ea typeface="Meiryo"/>
              <a:cs typeface="Meiryo"/>
              <a:sym typeface="Meiryo"/>
            </a:endParaRPr>
          </a:p>
          <a:p>
            <a:pPr marL="0" lvl="0" indent="0" algn="l" rtl="0">
              <a:spcBef>
                <a:spcPts val="0"/>
              </a:spcBef>
              <a:spcAft>
                <a:spcPts val="0"/>
              </a:spcAft>
              <a:buNone/>
            </a:pPr>
            <a:r>
              <a:rPr lang="ja" b="1">
                <a:solidFill>
                  <a:schemeClr val="lt1"/>
                </a:solidFill>
                <a:latin typeface="Meiryo"/>
                <a:ea typeface="Meiryo"/>
                <a:cs typeface="Meiryo"/>
                <a:sym typeface="Meiryo"/>
              </a:rPr>
              <a:t>　・Unreal Engine4でゲームを作った経験がある人</a:t>
            </a:r>
            <a:endParaRPr b="1">
              <a:solidFill>
                <a:schemeClr val="lt1"/>
              </a:solidFill>
              <a:latin typeface="Meiryo"/>
              <a:ea typeface="Meiryo"/>
              <a:cs typeface="Meiryo"/>
              <a:sym typeface="Meiryo"/>
            </a:endParaRPr>
          </a:p>
          <a:p>
            <a:pPr marL="0" lvl="0" indent="0" algn="l" rtl="0">
              <a:spcBef>
                <a:spcPts val="0"/>
              </a:spcBef>
              <a:spcAft>
                <a:spcPts val="0"/>
              </a:spcAft>
              <a:buNone/>
            </a:pPr>
            <a:endParaRPr b="1">
              <a:solidFill>
                <a:srgbClr val="FFFFFF"/>
              </a:solidFill>
              <a:latin typeface="Meiryo"/>
              <a:ea typeface="Meiryo"/>
              <a:cs typeface="Meiryo"/>
              <a:sym typeface="Meiryo"/>
            </a:endParaRPr>
          </a:p>
          <a:p>
            <a:pPr marL="0" lvl="0" indent="0" algn="l" rtl="0">
              <a:spcBef>
                <a:spcPts val="0"/>
              </a:spcBef>
              <a:spcAft>
                <a:spcPts val="0"/>
              </a:spcAft>
              <a:buNone/>
            </a:pPr>
            <a:endParaRPr b="1">
              <a:solidFill>
                <a:srgbClr val="FFFFFF"/>
              </a:solidFill>
              <a:latin typeface="Meiryo"/>
              <a:ea typeface="Meiryo"/>
              <a:cs typeface="Meiryo"/>
              <a:sym typeface="Meiry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2"/>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「なぜBehavior Treeなのか」</a:t>
            </a:r>
            <a:endParaRPr sz="3000" b="1">
              <a:solidFill>
                <a:srgbClr val="F1C232"/>
              </a:solidFill>
              <a:latin typeface="Meiryo"/>
              <a:ea typeface="Meiryo"/>
              <a:cs typeface="Meiryo"/>
              <a:sym typeface="Meiryo"/>
            </a:endParaRPr>
          </a:p>
        </p:txBody>
      </p:sp>
      <p:sp>
        <p:nvSpPr>
          <p:cNvPr id="281" name="Google Shape;281;p42"/>
          <p:cNvSpPr txBox="1"/>
          <p:nvPr/>
        </p:nvSpPr>
        <p:spPr>
          <a:xfrm>
            <a:off x="822625" y="14242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・タスクごとにプログラマが処理を組める。</a:t>
            </a:r>
            <a:endParaRPr b="1">
              <a:solidFill>
                <a:srgbClr val="FFFFFF"/>
              </a:solidFill>
              <a:latin typeface="Meiryo"/>
              <a:ea typeface="Meiryo"/>
              <a:cs typeface="Meiryo"/>
              <a:sym typeface="Meiryo"/>
            </a:endParaRPr>
          </a:p>
        </p:txBody>
      </p:sp>
      <p:sp>
        <p:nvSpPr>
          <p:cNvPr id="282" name="Google Shape;282;p42"/>
          <p:cNvSpPr txBox="1"/>
          <p:nvPr/>
        </p:nvSpPr>
        <p:spPr>
          <a:xfrm>
            <a:off x="822625" y="18814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・ゲームプレイ中にフローの流れがはっきり見えてデバッグが容易。</a:t>
            </a:r>
            <a:endParaRPr b="1">
              <a:solidFill>
                <a:srgbClr val="FFFFFF"/>
              </a:solidFill>
              <a:latin typeface="Meiryo"/>
              <a:ea typeface="Meiryo"/>
              <a:cs typeface="Meiryo"/>
              <a:sym typeface="Meiry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3"/>
          <p:cNvSpPr txBox="1">
            <a:spLocks noGrp="1"/>
          </p:cNvSpPr>
          <p:nvPr>
            <p:ph type="title"/>
          </p:nvPr>
        </p:nvSpPr>
        <p:spPr>
          <a:xfrm>
            <a:off x="2257200" y="2285400"/>
            <a:ext cx="462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3000" b="1">
                <a:solidFill>
                  <a:srgbClr val="F1C232"/>
                </a:solidFill>
                <a:latin typeface="Meiryo"/>
                <a:ea typeface="Meiryo"/>
                <a:cs typeface="Meiryo"/>
                <a:sym typeface="Meiryo"/>
              </a:rPr>
              <a:t>「最終的に出来たもの」</a:t>
            </a:r>
            <a:endParaRPr sz="3000" b="1">
              <a:solidFill>
                <a:srgbClr val="F1C232"/>
              </a:solidFill>
              <a:latin typeface="Meiryo"/>
              <a:ea typeface="Meiryo"/>
              <a:cs typeface="Meiryo"/>
              <a:sym typeface="Meiry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4"/>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「実際にできたBehavior Tree1/2」</a:t>
            </a:r>
            <a:endParaRPr sz="3000" b="1">
              <a:solidFill>
                <a:srgbClr val="F1C232"/>
              </a:solidFill>
              <a:latin typeface="Meiryo"/>
              <a:ea typeface="Meiryo"/>
              <a:cs typeface="Meiryo"/>
              <a:sym typeface="Meiryo"/>
            </a:endParaRPr>
          </a:p>
        </p:txBody>
      </p:sp>
      <p:pic>
        <p:nvPicPr>
          <p:cNvPr id="293" name="Google Shape;293;p44"/>
          <p:cNvPicPr preferRelativeResize="0"/>
          <p:nvPr/>
        </p:nvPicPr>
        <p:blipFill>
          <a:blip r:embed="rId3">
            <a:alphaModFix/>
          </a:blip>
          <a:stretch>
            <a:fillRect/>
          </a:stretch>
        </p:blipFill>
        <p:spPr>
          <a:xfrm>
            <a:off x="1577950" y="1427975"/>
            <a:ext cx="5988099" cy="3557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5"/>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「実際にできたBehavior Tree2/2」</a:t>
            </a:r>
            <a:endParaRPr sz="3000" b="1">
              <a:solidFill>
                <a:srgbClr val="F1C232"/>
              </a:solidFill>
              <a:latin typeface="Meiryo"/>
              <a:ea typeface="Meiryo"/>
              <a:cs typeface="Meiryo"/>
              <a:sym typeface="Meiryo"/>
            </a:endParaRPr>
          </a:p>
        </p:txBody>
      </p:sp>
      <p:pic>
        <p:nvPicPr>
          <p:cNvPr id="299" name="Google Shape;299;p45"/>
          <p:cNvPicPr preferRelativeResize="0"/>
          <p:nvPr/>
        </p:nvPicPr>
        <p:blipFill>
          <a:blip r:embed="rId3">
            <a:alphaModFix/>
          </a:blip>
          <a:stretch>
            <a:fillRect/>
          </a:stretch>
        </p:blipFill>
        <p:spPr>
          <a:xfrm>
            <a:off x="1577950" y="1427975"/>
            <a:ext cx="5988099" cy="3557400"/>
          </a:xfrm>
          <a:prstGeom prst="rect">
            <a:avLst/>
          </a:prstGeom>
          <a:noFill/>
          <a:ln>
            <a:noFill/>
          </a:ln>
        </p:spPr>
      </p:pic>
      <p:pic>
        <p:nvPicPr>
          <p:cNvPr id="300" name="Google Shape;300;p45"/>
          <p:cNvPicPr preferRelativeResize="0"/>
          <p:nvPr/>
        </p:nvPicPr>
        <p:blipFill>
          <a:blip r:embed="rId4">
            <a:alphaModFix/>
          </a:blip>
          <a:stretch>
            <a:fillRect/>
          </a:stretch>
        </p:blipFill>
        <p:spPr>
          <a:xfrm>
            <a:off x="1577950" y="1427975"/>
            <a:ext cx="5988100" cy="3557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6"/>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「概要」</a:t>
            </a:r>
            <a:endParaRPr sz="3000" b="1">
              <a:solidFill>
                <a:srgbClr val="F1C232"/>
              </a:solidFill>
              <a:latin typeface="Meiryo"/>
              <a:ea typeface="Meiryo"/>
              <a:cs typeface="Meiryo"/>
              <a:sym typeface="Meiryo"/>
            </a:endParaRPr>
          </a:p>
        </p:txBody>
      </p:sp>
      <p:sp>
        <p:nvSpPr>
          <p:cNvPr id="306" name="Google Shape;306;p46"/>
          <p:cNvSpPr txBox="1"/>
          <p:nvPr/>
        </p:nvSpPr>
        <p:spPr>
          <a:xfrm>
            <a:off x="822625" y="1424250"/>
            <a:ext cx="7164300" cy="61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・Service、Decoratorを新しく作りBehavior Tree</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の挙動を制御。</a:t>
            </a:r>
            <a:endParaRPr b="1">
              <a:solidFill>
                <a:srgbClr val="FFFFFF"/>
              </a:solidFill>
              <a:latin typeface="Meiryo"/>
              <a:ea typeface="Meiryo"/>
              <a:cs typeface="Meiryo"/>
              <a:sym typeface="Meiryo"/>
            </a:endParaRPr>
          </a:p>
        </p:txBody>
      </p:sp>
      <p:sp>
        <p:nvSpPr>
          <p:cNvPr id="307" name="Google Shape;307;p46"/>
          <p:cNvSpPr txBox="1"/>
          <p:nvPr/>
        </p:nvSpPr>
        <p:spPr>
          <a:xfrm>
            <a:off x="822625" y="2110050"/>
            <a:ext cx="7164300" cy="61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・Task内では敵のアニメーション以外の挙動を制御。(移動距離・回転量など)</a:t>
            </a:r>
            <a:endParaRPr b="1">
              <a:solidFill>
                <a:srgbClr val="FFFFFF"/>
              </a:solidFill>
              <a:latin typeface="Meiryo"/>
              <a:ea typeface="Meiryo"/>
              <a:cs typeface="Meiryo"/>
              <a:sym typeface="Meiryo"/>
            </a:endParaRPr>
          </a:p>
        </p:txBody>
      </p:sp>
      <p:sp>
        <p:nvSpPr>
          <p:cNvPr id="308" name="Google Shape;308;p46"/>
          <p:cNvSpPr txBox="1"/>
          <p:nvPr/>
        </p:nvSpPr>
        <p:spPr>
          <a:xfrm>
            <a:off x="822625" y="2643450"/>
            <a:ext cx="7164300" cy="61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・Behavior TreeとABPとBPの関係は後ほどの設計のスライドで説明します。</a:t>
            </a:r>
            <a:endParaRPr b="1">
              <a:solidFill>
                <a:srgbClr val="FFFFFF"/>
              </a:solidFill>
              <a:latin typeface="Meiryo"/>
              <a:ea typeface="Meiryo"/>
              <a:cs typeface="Meiryo"/>
              <a:sym typeface="Meiry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7"/>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「Serviceの主な使い方」</a:t>
            </a:r>
            <a:endParaRPr sz="3000" b="1">
              <a:solidFill>
                <a:srgbClr val="F1C232"/>
              </a:solidFill>
              <a:latin typeface="Meiryo"/>
              <a:ea typeface="Meiryo"/>
              <a:cs typeface="Meiryo"/>
              <a:sym typeface="Meiryo"/>
            </a:endParaRPr>
          </a:p>
        </p:txBody>
      </p:sp>
      <p:sp>
        <p:nvSpPr>
          <p:cNvPr id="314" name="Google Shape;314;p47"/>
          <p:cNvSpPr txBox="1"/>
          <p:nvPr/>
        </p:nvSpPr>
        <p:spPr>
          <a:xfrm>
            <a:off x="822625" y="1424250"/>
            <a:ext cx="7784700" cy="4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・Blackbordで使用する変数の更新。(プレイヤーの情報・ダメージが入ったかどうかなど)</a:t>
            </a:r>
            <a:endParaRPr b="1">
              <a:solidFill>
                <a:srgbClr val="FFFFFF"/>
              </a:solidFill>
              <a:latin typeface="Meiryo"/>
              <a:ea typeface="Meiryo"/>
              <a:cs typeface="Meiryo"/>
              <a:sym typeface="Meiryo"/>
            </a:endParaRPr>
          </a:p>
        </p:txBody>
      </p:sp>
      <p:pic>
        <p:nvPicPr>
          <p:cNvPr id="315" name="Google Shape;315;p47"/>
          <p:cNvPicPr preferRelativeResize="0"/>
          <p:nvPr/>
        </p:nvPicPr>
        <p:blipFill>
          <a:blip r:embed="rId3">
            <a:alphaModFix/>
          </a:blip>
          <a:stretch>
            <a:fillRect/>
          </a:stretch>
        </p:blipFill>
        <p:spPr>
          <a:xfrm>
            <a:off x="3233388" y="1995925"/>
            <a:ext cx="2677224" cy="29614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8"/>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「Decoratorの主な使い方」</a:t>
            </a:r>
            <a:endParaRPr sz="3000" b="1">
              <a:solidFill>
                <a:srgbClr val="F1C232"/>
              </a:solidFill>
              <a:latin typeface="Meiryo"/>
              <a:ea typeface="Meiryo"/>
              <a:cs typeface="Meiryo"/>
              <a:sym typeface="Meiryo"/>
            </a:endParaRPr>
          </a:p>
        </p:txBody>
      </p:sp>
      <p:sp>
        <p:nvSpPr>
          <p:cNvPr id="321" name="Google Shape;321;p48"/>
          <p:cNvSpPr txBox="1"/>
          <p:nvPr/>
        </p:nvSpPr>
        <p:spPr>
          <a:xfrm>
            <a:off x="822625" y="1424250"/>
            <a:ext cx="7342800" cy="4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・値を比較して実行判定を出しています。</a:t>
            </a:r>
            <a:endParaRPr b="1">
              <a:solidFill>
                <a:srgbClr val="FFFFFF"/>
              </a:solidFill>
              <a:latin typeface="Meiryo"/>
              <a:ea typeface="Meiryo"/>
              <a:cs typeface="Meiryo"/>
              <a:sym typeface="Meiryo"/>
            </a:endParaRPr>
          </a:p>
        </p:txBody>
      </p:sp>
      <p:pic>
        <p:nvPicPr>
          <p:cNvPr id="322" name="Google Shape;322;p48"/>
          <p:cNvPicPr preferRelativeResize="0"/>
          <p:nvPr/>
        </p:nvPicPr>
        <p:blipFill>
          <a:blip r:embed="rId3">
            <a:alphaModFix/>
          </a:blip>
          <a:stretch>
            <a:fillRect/>
          </a:stretch>
        </p:blipFill>
        <p:spPr>
          <a:xfrm>
            <a:off x="1490963" y="2036050"/>
            <a:ext cx="6162067" cy="29614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9"/>
          <p:cNvSpPr txBox="1">
            <a:spLocks noGrp="1"/>
          </p:cNvSpPr>
          <p:nvPr>
            <p:ph type="title"/>
          </p:nvPr>
        </p:nvSpPr>
        <p:spPr>
          <a:xfrm>
            <a:off x="2311950" y="2285400"/>
            <a:ext cx="4520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3000" b="1">
                <a:solidFill>
                  <a:srgbClr val="F1C232"/>
                </a:solidFill>
                <a:latin typeface="Meiryo"/>
                <a:ea typeface="Meiryo"/>
                <a:cs typeface="Meiryo"/>
                <a:sym typeface="Meiryo"/>
              </a:rPr>
              <a:t>「敵キャラクター設計」</a:t>
            </a:r>
            <a:endParaRPr sz="3000" b="1">
              <a:solidFill>
                <a:srgbClr val="F1C232"/>
              </a:solidFill>
              <a:latin typeface="Meiryo"/>
              <a:ea typeface="Meiryo"/>
              <a:cs typeface="Meiryo"/>
              <a:sym typeface="Meiry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0"/>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「敵キャラクター設計要件」</a:t>
            </a:r>
            <a:endParaRPr sz="3000" b="1">
              <a:solidFill>
                <a:srgbClr val="F1C232"/>
              </a:solidFill>
              <a:latin typeface="Meiryo"/>
              <a:ea typeface="Meiryo"/>
              <a:cs typeface="Meiryo"/>
              <a:sym typeface="Meiryo"/>
            </a:endParaRPr>
          </a:p>
        </p:txBody>
      </p:sp>
      <p:sp>
        <p:nvSpPr>
          <p:cNvPr id="333" name="Google Shape;333;p50"/>
          <p:cNvSpPr txBox="1"/>
          <p:nvPr/>
        </p:nvSpPr>
        <p:spPr>
          <a:xfrm>
            <a:off x="822625" y="1424250"/>
            <a:ext cx="7342800" cy="4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・デバッグがしやすい設計。(処理を分担、ルール決め)</a:t>
            </a:r>
            <a:endParaRPr b="1">
              <a:solidFill>
                <a:srgbClr val="FFFFFF"/>
              </a:solidFill>
              <a:latin typeface="Meiryo"/>
              <a:ea typeface="Meiryo"/>
              <a:cs typeface="Meiryo"/>
              <a:sym typeface="Meiryo"/>
            </a:endParaRPr>
          </a:p>
        </p:txBody>
      </p:sp>
      <p:sp>
        <p:nvSpPr>
          <p:cNvPr id="334" name="Google Shape;334;p50"/>
          <p:cNvSpPr txBox="1"/>
          <p:nvPr/>
        </p:nvSpPr>
        <p:spPr>
          <a:xfrm>
            <a:off x="822625" y="1957650"/>
            <a:ext cx="7342800" cy="4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・Behavior TreeとABPとキャラクターBPの通信が複雑にならないようにする</a:t>
            </a:r>
            <a:endParaRPr b="1">
              <a:solidFill>
                <a:srgbClr val="FFFFFF"/>
              </a:solidFill>
              <a:latin typeface="Meiryo"/>
              <a:ea typeface="Meiryo"/>
              <a:cs typeface="Meiryo"/>
              <a:sym typeface="Meiry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51"/>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「最終的に出来た敵キャラクター設計1/2」</a:t>
            </a:r>
            <a:endParaRPr sz="3000" b="1">
              <a:solidFill>
                <a:srgbClr val="F1C232"/>
              </a:solidFill>
              <a:latin typeface="Meiryo"/>
              <a:ea typeface="Meiryo"/>
              <a:cs typeface="Meiryo"/>
              <a:sym typeface="Meiryo"/>
            </a:endParaRPr>
          </a:p>
        </p:txBody>
      </p:sp>
      <p:pic>
        <p:nvPicPr>
          <p:cNvPr id="340" name="Google Shape;340;p51"/>
          <p:cNvPicPr preferRelativeResize="0"/>
          <p:nvPr/>
        </p:nvPicPr>
        <p:blipFill>
          <a:blip r:embed="rId3">
            <a:alphaModFix/>
          </a:blip>
          <a:stretch>
            <a:fillRect/>
          </a:stretch>
        </p:blipFill>
        <p:spPr>
          <a:xfrm>
            <a:off x="4086225" y="1329425"/>
            <a:ext cx="971550" cy="1400175"/>
          </a:xfrm>
          <a:prstGeom prst="rect">
            <a:avLst/>
          </a:prstGeom>
          <a:noFill/>
          <a:ln>
            <a:noFill/>
          </a:ln>
        </p:spPr>
      </p:pic>
      <p:pic>
        <p:nvPicPr>
          <p:cNvPr id="341" name="Google Shape;341;p51"/>
          <p:cNvPicPr preferRelativeResize="0"/>
          <p:nvPr/>
        </p:nvPicPr>
        <p:blipFill>
          <a:blip r:embed="rId4">
            <a:alphaModFix/>
          </a:blip>
          <a:stretch>
            <a:fillRect/>
          </a:stretch>
        </p:blipFill>
        <p:spPr>
          <a:xfrm>
            <a:off x="2036925" y="3586625"/>
            <a:ext cx="952500" cy="1314450"/>
          </a:xfrm>
          <a:prstGeom prst="rect">
            <a:avLst/>
          </a:prstGeom>
          <a:noFill/>
          <a:ln>
            <a:noFill/>
          </a:ln>
        </p:spPr>
      </p:pic>
      <p:pic>
        <p:nvPicPr>
          <p:cNvPr id="342" name="Google Shape;342;p51"/>
          <p:cNvPicPr preferRelativeResize="0"/>
          <p:nvPr/>
        </p:nvPicPr>
        <p:blipFill>
          <a:blip r:embed="rId5">
            <a:alphaModFix/>
          </a:blip>
          <a:stretch>
            <a:fillRect/>
          </a:stretch>
        </p:blipFill>
        <p:spPr>
          <a:xfrm>
            <a:off x="6227925" y="3586625"/>
            <a:ext cx="952500" cy="1314450"/>
          </a:xfrm>
          <a:prstGeom prst="rect">
            <a:avLst/>
          </a:prstGeom>
          <a:noFill/>
          <a:ln>
            <a:noFill/>
          </a:ln>
        </p:spPr>
      </p:pic>
      <p:pic>
        <p:nvPicPr>
          <p:cNvPr id="343" name="Google Shape;343;p51"/>
          <p:cNvPicPr preferRelativeResize="0"/>
          <p:nvPr/>
        </p:nvPicPr>
        <p:blipFill>
          <a:blip r:embed="rId6">
            <a:alphaModFix/>
          </a:blip>
          <a:stretch>
            <a:fillRect/>
          </a:stretch>
        </p:blipFill>
        <p:spPr>
          <a:xfrm>
            <a:off x="4132425" y="3586625"/>
            <a:ext cx="952500" cy="1314450"/>
          </a:xfrm>
          <a:prstGeom prst="rect">
            <a:avLst/>
          </a:prstGeom>
          <a:noFill/>
          <a:ln>
            <a:noFill/>
          </a:ln>
        </p:spPr>
      </p:pic>
      <p:sp>
        <p:nvSpPr>
          <p:cNvPr id="344" name="Google Shape;344;p51"/>
          <p:cNvSpPr/>
          <p:nvPr/>
        </p:nvSpPr>
        <p:spPr>
          <a:xfrm rot="8098910">
            <a:off x="3228563" y="2929357"/>
            <a:ext cx="668852" cy="376746"/>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51"/>
          <p:cNvSpPr/>
          <p:nvPr/>
        </p:nvSpPr>
        <p:spPr>
          <a:xfrm rot="5398458">
            <a:off x="4219097" y="3005598"/>
            <a:ext cx="669000" cy="376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51"/>
          <p:cNvSpPr/>
          <p:nvPr/>
        </p:nvSpPr>
        <p:spPr>
          <a:xfrm rot="2698910">
            <a:off x="5362163" y="2929357"/>
            <a:ext cx="668852" cy="376746"/>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311700"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3000" b="1">
                <a:solidFill>
                  <a:srgbClr val="F1C232"/>
                </a:solidFill>
                <a:latin typeface="Meiryo"/>
                <a:ea typeface="Meiryo"/>
                <a:cs typeface="Meiryo"/>
                <a:sym typeface="Meiryo"/>
              </a:rPr>
              <a:t>「SkySe</a:t>
            </a:r>
            <a:r>
              <a:rPr lang="ja" b="1">
                <a:solidFill>
                  <a:srgbClr val="F1C232"/>
                </a:solidFill>
                <a:latin typeface="Meiryo"/>
                <a:ea typeface="Meiryo"/>
                <a:cs typeface="Meiryo"/>
                <a:sym typeface="Meiryo"/>
              </a:rPr>
              <a:t>e</a:t>
            </a:r>
            <a:r>
              <a:rPr lang="ja" sz="3000" b="1">
                <a:solidFill>
                  <a:srgbClr val="F1C232"/>
                </a:solidFill>
                <a:latin typeface="Meiryo"/>
                <a:ea typeface="Meiryo"/>
                <a:cs typeface="Meiryo"/>
                <a:sym typeface="Meiryo"/>
              </a:rPr>
              <a:t>kerの紹介」</a:t>
            </a:r>
            <a:endParaRPr sz="3000" b="1">
              <a:solidFill>
                <a:srgbClr val="F1C232"/>
              </a:solidFill>
              <a:latin typeface="Meiryo"/>
              <a:ea typeface="Meiryo"/>
              <a:cs typeface="Meiryo"/>
              <a:sym typeface="Meiryo"/>
            </a:endParaRPr>
          </a:p>
        </p:txBody>
      </p:sp>
      <p:sp>
        <p:nvSpPr>
          <p:cNvPr id="85" name="Google Shape;85;p16"/>
          <p:cNvSpPr txBox="1"/>
          <p:nvPr/>
        </p:nvSpPr>
        <p:spPr>
          <a:xfrm>
            <a:off x="822625" y="14242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・開発メンバー13人(初期メンバー：7人)</a:t>
            </a:r>
            <a:endParaRPr b="1">
              <a:solidFill>
                <a:srgbClr val="FFFFFF"/>
              </a:solidFill>
              <a:latin typeface="Meiryo"/>
              <a:ea typeface="Meiryo"/>
              <a:cs typeface="Meiryo"/>
              <a:sym typeface="Meiryo"/>
            </a:endParaRPr>
          </a:p>
        </p:txBody>
      </p:sp>
      <p:sp>
        <p:nvSpPr>
          <p:cNvPr id="86" name="Google Shape;86;p16"/>
          <p:cNvSpPr txBox="1"/>
          <p:nvPr/>
        </p:nvSpPr>
        <p:spPr>
          <a:xfrm>
            <a:off x="822625" y="22864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a:t>
            </a:r>
            <a:r>
              <a:rPr lang="ja" b="1">
                <a:solidFill>
                  <a:schemeClr val="lt1"/>
                </a:solidFill>
                <a:latin typeface="Meiryo"/>
                <a:ea typeface="Meiryo"/>
                <a:cs typeface="Meiryo"/>
                <a:sym typeface="Meiryo"/>
              </a:rPr>
              <a:t>UE4のバージョンは4.22</a:t>
            </a:r>
            <a:endParaRPr b="1">
              <a:solidFill>
                <a:schemeClr val="lt1"/>
              </a:solidFill>
              <a:latin typeface="Meiryo"/>
              <a:ea typeface="Meiryo"/>
              <a:cs typeface="Meiryo"/>
              <a:sym typeface="Meiryo"/>
            </a:endParaRPr>
          </a:p>
          <a:p>
            <a:pPr marL="0" lvl="0" indent="0" algn="l" rtl="0">
              <a:spcBef>
                <a:spcPts val="0"/>
              </a:spcBef>
              <a:spcAft>
                <a:spcPts val="0"/>
              </a:spcAft>
              <a:buNone/>
            </a:pPr>
            <a:endParaRPr b="1">
              <a:solidFill>
                <a:srgbClr val="FFFFFF"/>
              </a:solidFill>
              <a:latin typeface="Meiryo"/>
              <a:ea typeface="Meiryo"/>
              <a:cs typeface="Meiryo"/>
              <a:sym typeface="Meiryo"/>
            </a:endParaRPr>
          </a:p>
        </p:txBody>
      </p:sp>
      <p:sp>
        <p:nvSpPr>
          <p:cNvPr id="87" name="Google Shape;87;p16"/>
          <p:cNvSpPr txBox="1"/>
          <p:nvPr/>
        </p:nvSpPr>
        <p:spPr>
          <a:xfrm>
            <a:off x="822625" y="27175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・2020年内に</a:t>
            </a:r>
            <a:r>
              <a:rPr lang="ja" b="1">
                <a:solidFill>
                  <a:schemeClr val="lt1"/>
                </a:solidFill>
                <a:latin typeface="Meiryo"/>
                <a:ea typeface="Meiryo"/>
                <a:cs typeface="Meiryo"/>
                <a:sym typeface="Meiryo"/>
              </a:rPr>
              <a:t>Steamでリリース予定</a:t>
            </a:r>
            <a:endParaRPr b="1">
              <a:solidFill>
                <a:schemeClr val="lt1"/>
              </a:solidFill>
              <a:latin typeface="Meiryo"/>
              <a:ea typeface="Meiryo"/>
              <a:cs typeface="Meiryo"/>
              <a:sym typeface="Meiryo"/>
            </a:endParaRPr>
          </a:p>
          <a:p>
            <a:pPr marL="0" lvl="0" indent="0" algn="l" rtl="0">
              <a:spcBef>
                <a:spcPts val="0"/>
              </a:spcBef>
              <a:spcAft>
                <a:spcPts val="0"/>
              </a:spcAft>
              <a:buNone/>
            </a:pPr>
            <a:endParaRPr b="1">
              <a:solidFill>
                <a:srgbClr val="FFFFFF"/>
              </a:solidFill>
              <a:latin typeface="Meiryo"/>
              <a:ea typeface="Meiryo"/>
              <a:cs typeface="Meiryo"/>
              <a:sym typeface="Meiryo"/>
            </a:endParaRPr>
          </a:p>
        </p:txBody>
      </p:sp>
      <p:sp>
        <p:nvSpPr>
          <p:cNvPr id="88" name="Google Shape;88;p16"/>
          <p:cNvSpPr txBox="1"/>
          <p:nvPr/>
        </p:nvSpPr>
        <p:spPr>
          <a:xfrm>
            <a:off x="822625" y="18553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a:t>
            </a:r>
            <a:r>
              <a:rPr lang="ja" b="1">
                <a:solidFill>
                  <a:schemeClr val="lt1"/>
                </a:solidFill>
                <a:latin typeface="Meiryo"/>
                <a:ea typeface="Meiryo"/>
                <a:cs typeface="Meiryo"/>
                <a:sym typeface="Meiryo"/>
              </a:rPr>
              <a:t>開発期間：約4ヶ月(プロジェクト着手してからTGS出展まで)</a:t>
            </a:r>
            <a:endParaRPr b="1">
              <a:solidFill>
                <a:schemeClr val="lt1"/>
              </a:solidFill>
              <a:latin typeface="Meiryo"/>
              <a:ea typeface="Meiryo"/>
              <a:cs typeface="Meiryo"/>
              <a:sym typeface="Meiryo"/>
            </a:endParaRPr>
          </a:p>
          <a:p>
            <a:pPr marL="0" lvl="0" indent="0" algn="l" rtl="0">
              <a:spcBef>
                <a:spcPts val="0"/>
              </a:spcBef>
              <a:spcAft>
                <a:spcPts val="0"/>
              </a:spcAft>
              <a:buNone/>
            </a:pPr>
            <a:endParaRPr b="1">
              <a:solidFill>
                <a:srgbClr val="FFFFFF"/>
              </a:solidFill>
              <a:latin typeface="Meiryo"/>
              <a:ea typeface="Meiryo"/>
              <a:cs typeface="Meiryo"/>
              <a:sym typeface="Meiryo"/>
            </a:endParaRPr>
          </a:p>
        </p:txBody>
      </p:sp>
      <p:sp>
        <p:nvSpPr>
          <p:cNvPr id="89" name="Google Shape;89;p16"/>
          <p:cNvSpPr txBox="1"/>
          <p:nvPr/>
        </p:nvSpPr>
        <p:spPr>
          <a:xfrm>
            <a:off x="813525" y="3189400"/>
            <a:ext cx="55137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・プログラムのサポートをしていました。</a:t>
            </a:r>
            <a:endParaRPr b="1">
              <a:solidFill>
                <a:srgbClr val="FFFFFF"/>
              </a:solidFill>
              <a:latin typeface="Meiryo"/>
              <a:ea typeface="Meiryo"/>
              <a:cs typeface="Meiryo"/>
              <a:sym typeface="Meiryo"/>
            </a:endParaRPr>
          </a:p>
          <a:p>
            <a:pPr marL="0" lvl="0" indent="0" algn="l" rtl="0">
              <a:spcBef>
                <a:spcPts val="0"/>
              </a:spcBef>
              <a:spcAft>
                <a:spcPts val="0"/>
              </a:spcAft>
              <a:buNone/>
            </a:pPr>
            <a:endParaRPr b="1">
              <a:solidFill>
                <a:srgbClr val="FFFFFF"/>
              </a:solidFill>
              <a:latin typeface="Meiryo"/>
              <a:ea typeface="Meiryo"/>
              <a:cs typeface="Meiryo"/>
              <a:sym typeface="Meiryo"/>
            </a:endParaRPr>
          </a:p>
        </p:txBody>
      </p:sp>
      <p:sp>
        <p:nvSpPr>
          <p:cNvPr id="90" name="Google Shape;90;p16"/>
          <p:cNvSpPr txBox="1"/>
          <p:nvPr/>
        </p:nvSpPr>
        <p:spPr>
          <a:xfrm>
            <a:off x="1118325" y="3696700"/>
            <a:ext cx="1762500" cy="31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sz="1000" b="1">
                <a:solidFill>
                  <a:srgbClr val="FFFFFF"/>
                </a:solidFill>
                <a:latin typeface="Meiryo"/>
                <a:ea typeface="Meiryo"/>
                <a:cs typeface="Meiryo"/>
                <a:sym typeface="Meiryo"/>
              </a:rPr>
              <a:t>＊オブジェクトの挙動</a:t>
            </a:r>
            <a:endParaRPr sz="1000" b="1">
              <a:solidFill>
                <a:srgbClr val="FFFFFF"/>
              </a:solidFill>
              <a:latin typeface="Meiryo"/>
              <a:ea typeface="Meiryo"/>
              <a:cs typeface="Meiryo"/>
              <a:sym typeface="Meiryo"/>
            </a:endParaRPr>
          </a:p>
        </p:txBody>
      </p:sp>
      <p:sp>
        <p:nvSpPr>
          <p:cNvPr id="91" name="Google Shape;91;p16"/>
          <p:cNvSpPr txBox="1"/>
          <p:nvPr/>
        </p:nvSpPr>
        <p:spPr>
          <a:xfrm>
            <a:off x="2870925" y="3696700"/>
            <a:ext cx="2079000" cy="31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sz="1000" b="1">
                <a:solidFill>
                  <a:srgbClr val="FFFFFF"/>
                </a:solidFill>
                <a:latin typeface="Meiryo"/>
                <a:ea typeface="Meiryo"/>
                <a:cs typeface="Meiryo"/>
                <a:sym typeface="Meiryo"/>
              </a:rPr>
              <a:t>＊プレイヤーシステム</a:t>
            </a:r>
            <a:endParaRPr sz="1000" b="1">
              <a:solidFill>
                <a:srgbClr val="FFFFFF"/>
              </a:solidFill>
              <a:latin typeface="Meiryo"/>
              <a:ea typeface="Meiryo"/>
              <a:cs typeface="Meiryo"/>
              <a:sym typeface="Meiryo"/>
            </a:endParaRPr>
          </a:p>
        </p:txBody>
      </p:sp>
      <p:sp>
        <p:nvSpPr>
          <p:cNvPr id="92" name="Google Shape;92;p16"/>
          <p:cNvSpPr txBox="1"/>
          <p:nvPr/>
        </p:nvSpPr>
        <p:spPr>
          <a:xfrm>
            <a:off x="2870925" y="4077700"/>
            <a:ext cx="2079000" cy="31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sz="1000" b="1">
                <a:solidFill>
                  <a:srgbClr val="FFFFFF"/>
                </a:solidFill>
                <a:latin typeface="Meiryo"/>
                <a:ea typeface="Meiryo"/>
                <a:cs typeface="Meiryo"/>
                <a:sym typeface="Meiryo"/>
              </a:rPr>
              <a:t>＊エネミーシステム</a:t>
            </a:r>
            <a:endParaRPr sz="1000" b="1">
              <a:solidFill>
                <a:srgbClr val="FFFFFF"/>
              </a:solidFill>
              <a:latin typeface="Meiryo"/>
              <a:ea typeface="Meiryo"/>
              <a:cs typeface="Meiryo"/>
              <a:sym typeface="Meiryo"/>
            </a:endParaRPr>
          </a:p>
        </p:txBody>
      </p:sp>
      <p:sp>
        <p:nvSpPr>
          <p:cNvPr id="93" name="Google Shape;93;p16"/>
          <p:cNvSpPr txBox="1"/>
          <p:nvPr/>
        </p:nvSpPr>
        <p:spPr>
          <a:xfrm>
            <a:off x="1118325" y="4077700"/>
            <a:ext cx="1762500" cy="31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sz="1000" b="1">
                <a:solidFill>
                  <a:srgbClr val="FFFFFF"/>
                </a:solidFill>
                <a:latin typeface="Meiryo"/>
                <a:ea typeface="Meiryo"/>
                <a:cs typeface="Meiryo"/>
                <a:sym typeface="Meiryo"/>
              </a:rPr>
              <a:t>＊UIプログラム</a:t>
            </a:r>
            <a:endParaRPr sz="1000" b="1">
              <a:solidFill>
                <a:srgbClr val="FFFFFF"/>
              </a:solidFill>
              <a:latin typeface="Meiryo"/>
              <a:ea typeface="Meiryo"/>
              <a:cs typeface="Meiryo"/>
              <a:sym typeface="Meiryo"/>
            </a:endParaRPr>
          </a:p>
        </p:txBody>
      </p:sp>
      <p:pic>
        <p:nvPicPr>
          <p:cNvPr id="94" name="Google Shape;94;p16"/>
          <p:cNvPicPr preferRelativeResize="0"/>
          <p:nvPr/>
        </p:nvPicPr>
        <p:blipFill>
          <a:blip r:embed="rId3">
            <a:alphaModFix/>
          </a:blip>
          <a:stretch>
            <a:fillRect/>
          </a:stretch>
        </p:blipFill>
        <p:spPr>
          <a:xfrm>
            <a:off x="4870775" y="2456677"/>
            <a:ext cx="3573876" cy="18583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2"/>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「最終的に出来た敵キャラクター設計2/2」</a:t>
            </a:r>
            <a:endParaRPr sz="3000" b="1">
              <a:solidFill>
                <a:srgbClr val="F1C232"/>
              </a:solidFill>
              <a:latin typeface="Meiryo"/>
              <a:ea typeface="Meiryo"/>
              <a:cs typeface="Meiryo"/>
              <a:sym typeface="Meiryo"/>
            </a:endParaRPr>
          </a:p>
        </p:txBody>
      </p:sp>
      <p:pic>
        <p:nvPicPr>
          <p:cNvPr id="352" name="Google Shape;352;p52"/>
          <p:cNvPicPr preferRelativeResize="0"/>
          <p:nvPr/>
        </p:nvPicPr>
        <p:blipFill>
          <a:blip r:embed="rId3">
            <a:alphaModFix/>
          </a:blip>
          <a:stretch>
            <a:fillRect/>
          </a:stretch>
        </p:blipFill>
        <p:spPr>
          <a:xfrm>
            <a:off x="1809750" y="3192200"/>
            <a:ext cx="990600" cy="1352550"/>
          </a:xfrm>
          <a:prstGeom prst="rect">
            <a:avLst/>
          </a:prstGeom>
          <a:noFill/>
          <a:ln>
            <a:noFill/>
          </a:ln>
        </p:spPr>
      </p:pic>
      <p:pic>
        <p:nvPicPr>
          <p:cNvPr id="353" name="Google Shape;353;p52"/>
          <p:cNvPicPr preferRelativeResize="0"/>
          <p:nvPr/>
        </p:nvPicPr>
        <p:blipFill>
          <a:blip r:embed="rId4">
            <a:alphaModFix/>
          </a:blip>
          <a:stretch>
            <a:fillRect/>
          </a:stretch>
        </p:blipFill>
        <p:spPr>
          <a:xfrm>
            <a:off x="6496050" y="3211250"/>
            <a:ext cx="952500" cy="1314450"/>
          </a:xfrm>
          <a:prstGeom prst="rect">
            <a:avLst/>
          </a:prstGeom>
          <a:noFill/>
          <a:ln>
            <a:noFill/>
          </a:ln>
        </p:spPr>
      </p:pic>
      <p:sp>
        <p:nvSpPr>
          <p:cNvPr id="354" name="Google Shape;354;p52"/>
          <p:cNvSpPr/>
          <p:nvPr/>
        </p:nvSpPr>
        <p:spPr>
          <a:xfrm rot="8517494">
            <a:off x="3199293" y="2950849"/>
            <a:ext cx="668900" cy="37676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52"/>
          <p:cNvSpPr/>
          <p:nvPr/>
        </p:nvSpPr>
        <p:spPr>
          <a:xfrm rot="8519658" flipH="1">
            <a:off x="2876674" y="2450733"/>
            <a:ext cx="668951" cy="37676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52"/>
          <p:cNvSpPr/>
          <p:nvPr/>
        </p:nvSpPr>
        <p:spPr>
          <a:xfrm rot="-8517494" flipH="1">
            <a:off x="5454939" y="2938438"/>
            <a:ext cx="668900" cy="37676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52"/>
          <p:cNvSpPr/>
          <p:nvPr/>
        </p:nvSpPr>
        <p:spPr>
          <a:xfrm rot="-8519658">
            <a:off x="5802629" y="2387245"/>
            <a:ext cx="668951" cy="37676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8" name="Google Shape;358;p52"/>
          <p:cNvPicPr preferRelativeResize="0"/>
          <p:nvPr/>
        </p:nvPicPr>
        <p:blipFill>
          <a:blip r:embed="rId5">
            <a:alphaModFix/>
          </a:blip>
          <a:stretch>
            <a:fillRect/>
          </a:stretch>
        </p:blipFill>
        <p:spPr>
          <a:xfrm>
            <a:off x="4086225" y="1329425"/>
            <a:ext cx="971550" cy="14001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53"/>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「敵キャラクターのベースクラス」</a:t>
            </a:r>
            <a:endParaRPr sz="3000" b="1">
              <a:solidFill>
                <a:srgbClr val="F1C232"/>
              </a:solidFill>
              <a:latin typeface="Meiryo"/>
              <a:ea typeface="Meiryo"/>
              <a:cs typeface="Meiryo"/>
              <a:sym typeface="Meiryo"/>
            </a:endParaRPr>
          </a:p>
        </p:txBody>
      </p:sp>
      <p:sp>
        <p:nvSpPr>
          <p:cNvPr id="364" name="Google Shape;364;p53"/>
          <p:cNvSpPr txBox="1"/>
          <p:nvPr/>
        </p:nvSpPr>
        <p:spPr>
          <a:xfrm>
            <a:off x="822625" y="1424250"/>
            <a:ext cx="7342800" cy="4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・敵キャラクターがプレイヤーにダメージを与えられた時の処理</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(サウンド・エフェクト・)</a:t>
            </a:r>
            <a:endParaRPr b="1">
              <a:solidFill>
                <a:srgbClr val="FFFFFF"/>
              </a:solidFill>
              <a:latin typeface="Meiryo"/>
              <a:ea typeface="Meiryo"/>
              <a:cs typeface="Meiryo"/>
              <a:sym typeface="Meiryo"/>
            </a:endParaRPr>
          </a:p>
        </p:txBody>
      </p:sp>
      <p:sp>
        <p:nvSpPr>
          <p:cNvPr id="365" name="Google Shape;365;p53"/>
          <p:cNvSpPr txBox="1"/>
          <p:nvPr/>
        </p:nvSpPr>
        <p:spPr>
          <a:xfrm>
            <a:off x="822625" y="2110050"/>
            <a:ext cx="7342800" cy="4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・GamePlayTagを管理。ABPとBehavior Treeの橋渡し的な役割。</a:t>
            </a:r>
            <a:endParaRPr b="1">
              <a:solidFill>
                <a:srgbClr val="FFFFFF"/>
              </a:solidFill>
              <a:latin typeface="Meiryo"/>
              <a:ea typeface="Meiryo"/>
              <a:cs typeface="Meiryo"/>
              <a:sym typeface="Meiryo"/>
            </a:endParaRPr>
          </a:p>
        </p:txBody>
      </p:sp>
      <p:sp>
        <p:nvSpPr>
          <p:cNvPr id="366" name="Google Shape;366;p53"/>
          <p:cNvSpPr txBox="1"/>
          <p:nvPr/>
        </p:nvSpPr>
        <p:spPr>
          <a:xfrm>
            <a:off x="822625" y="2643450"/>
            <a:ext cx="7342800" cy="4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・アニメーションの終了フラグやダメージを受けたことをタスクに伝える役割。</a:t>
            </a:r>
            <a:endParaRPr b="1">
              <a:solidFill>
                <a:srgbClr val="FFFFFF"/>
              </a:solidFill>
              <a:latin typeface="Meiryo"/>
              <a:ea typeface="Meiryo"/>
              <a:cs typeface="Meiryo"/>
              <a:sym typeface="Meiryo"/>
            </a:endParaRPr>
          </a:p>
        </p:txBody>
      </p:sp>
      <p:pic>
        <p:nvPicPr>
          <p:cNvPr id="367" name="Google Shape;367;p53"/>
          <p:cNvPicPr preferRelativeResize="0"/>
          <p:nvPr/>
        </p:nvPicPr>
        <p:blipFill>
          <a:blip r:embed="rId3">
            <a:alphaModFix/>
          </a:blip>
          <a:stretch>
            <a:fillRect/>
          </a:stretch>
        </p:blipFill>
        <p:spPr>
          <a:xfrm>
            <a:off x="4086225" y="3358725"/>
            <a:ext cx="971550" cy="14001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4"/>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「ベースクラスを継承した敵クラス」</a:t>
            </a:r>
            <a:endParaRPr sz="3000" b="1">
              <a:solidFill>
                <a:srgbClr val="F1C232"/>
              </a:solidFill>
              <a:latin typeface="Meiryo"/>
              <a:ea typeface="Meiryo"/>
              <a:cs typeface="Meiryo"/>
              <a:sym typeface="Meiryo"/>
            </a:endParaRPr>
          </a:p>
        </p:txBody>
      </p:sp>
      <p:sp>
        <p:nvSpPr>
          <p:cNvPr id="373" name="Google Shape;373;p54"/>
          <p:cNvSpPr txBox="1"/>
          <p:nvPr/>
        </p:nvSpPr>
        <p:spPr>
          <a:xfrm>
            <a:off x="822625" y="1424250"/>
            <a:ext cx="7342800" cy="4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・攻撃の当たり判定を出すかどうかを判断する役割。</a:t>
            </a:r>
            <a:endParaRPr b="1">
              <a:solidFill>
                <a:srgbClr val="FFFFFF"/>
              </a:solidFill>
              <a:latin typeface="Meiryo"/>
              <a:ea typeface="Meiryo"/>
              <a:cs typeface="Meiryo"/>
              <a:sym typeface="Meiryo"/>
            </a:endParaRPr>
          </a:p>
        </p:txBody>
      </p:sp>
      <p:sp>
        <p:nvSpPr>
          <p:cNvPr id="374" name="Google Shape;374;p54"/>
          <p:cNvSpPr txBox="1"/>
          <p:nvPr/>
        </p:nvSpPr>
        <p:spPr>
          <a:xfrm>
            <a:off x="822625" y="1957650"/>
            <a:ext cx="7342800" cy="4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・パラメーターの更新。</a:t>
            </a:r>
            <a:endParaRPr b="1">
              <a:solidFill>
                <a:srgbClr val="FFFFFF"/>
              </a:solidFill>
              <a:latin typeface="Meiryo"/>
              <a:ea typeface="Meiryo"/>
              <a:cs typeface="Meiryo"/>
              <a:sym typeface="Meiryo"/>
            </a:endParaRPr>
          </a:p>
        </p:txBody>
      </p:sp>
      <p:pic>
        <p:nvPicPr>
          <p:cNvPr id="375" name="Google Shape;375;p54"/>
          <p:cNvPicPr preferRelativeResize="0"/>
          <p:nvPr/>
        </p:nvPicPr>
        <p:blipFill>
          <a:blip r:embed="rId3">
            <a:alphaModFix/>
          </a:blip>
          <a:stretch>
            <a:fillRect/>
          </a:stretch>
        </p:blipFill>
        <p:spPr>
          <a:xfrm>
            <a:off x="1547350" y="2642300"/>
            <a:ext cx="1120241" cy="1904625"/>
          </a:xfrm>
          <a:prstGeom prst="rect">
            <a:avLst/>
          </a:prstGeom>
          <a:noFill/>
          <a:ln>
            <a:noFill/>
          </a:ln>
        </p:spPr>
      </p:pic>
      <p:pic>
        <p:nvPicPr>
          <p:cNvPr id="376" name="Google Shape;376;p54"/>
          <p:cNvPicPr preferRelativeResize="0"/>
          <p:nvPr/>
        </p:nvPicPr>
        <p:blipFill>
          <a:blip r:embed="rId4">
            <a:alphaModFix/>
          </a:blip>
          <a:stretch>
            <a:fillRect/>
          </a:stretch>
        </p:blipFill>
        <p:spPr>
          <a:xfrm>
            <a:off x="6476409" y="2642300"/>
            <a:ext cx="1120241" cy="1904625"/>
          </a:xfrm>
          <a:prstGeom prst="rect">
            <a:avLst/>
          </a:prstGeom>
          <a:noFill/>
          <a:ln>
            <a:noFill/>
          </a:ln>
        </p:spPr>
      </p:pic>
      <p:pic>
        <p:nvPicPr>
          <p:cNvPr id="377" name="Google Shape;377;p54"/>
          <p:cNvPicPr preferRelativeResize="0"/>
          <p:nvPr/>
        </p:nvPicPr>
        <p:blipFill>
          <a:blip r:embed="rId5">
            <a:alphaModFix/>
          </a:blip>
          <a:stretch>
            <a:fillRect/>
          </a:stretch>
        </p:blipFill>
        <p:spPr>
          <a:xfrm>
            <a:off x="4011880" y="2642300"/>
            <a:ext cx="1120241" cy="19046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55"/>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「Behavior TreeからABPに情報を渡す」</a:t>
            </a:r>
            <a:endParaRPr sz="3000" b="1">
              <a:solidFill>
                <a:srgbClr val="F1C232"/>
              </a:solidFill>
              <a:latin typeface="Meiryo"/>
              <a:ea typeface="Meiryo"/>
              <a:cs typeface="Meiryo"/>
              <a:sym typeface="Meiryo"/>
            </a:endParaRPr>
          </a:p>
        </p:txBody>
      </p:sp>
      <p:sp>
        <p:nvSpPr>
          <p:cNvPr id="383" name="Google Shape;383;p55"/>
          <p:cNvSpPr txBox="1"/>
          <p:nvPr/>
        </p:nvSpPr>
        <p:spPr>
          <a:xfrm>
            <a:off x="822625" y="1424250"/>
            <a:ext cx="7342800" cy="4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・Taskが実行されていると実行されているTaskに応じてGamePlayTagを更新。</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敵キャラクターのベースクラスに情報を送る。</a:t>
            </a:r>
            <a:endParaRPr b="1">
              <a:solidFill>
                <a:srgbClr val="FFFFFF"/>
              </a:solidFill>
              <a:latin typeface="Meiryo"/>
              <a:ea typeface="Meiryo"/>
              <a:cs typeface="Meiryo"/>
              <a:sym typeface="Meiryo"/>
            </a:endParaRPr>
          </a:p>
        </p:txBody>
      </p:sp>
      <p:sp>
        <p:nvSpPr>
          <p:cNvPr id="384" name="Google Shape;384;p55"/>
          <p:cNvSpPr txBox="1"/>
          <p:nvPr/>
        </p:nvSpPr>
        <p:spPr>
          <a:xfrm>
            <a:off x="822625" y="2186250"/>
            <a:ext cx="7342800" cy="4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・敵キャラクターのベースクラスからABPに情報を伝える。</a:t>
            </a:r>
            <a:endParaRPr b="1">
              <a:solidFill>
                <a:srgbClr val="FFFFFF"/>
              </a:solidFill>
              <a:latin typeface="Meiryo"/>
              <a:ea typeface="Meiryo"/>
              <a:cs typeface="Meiryo"/>
              <a:sym typeface="Meiryo"/>
            </a:endParaRPr>
          </a:p>
        </p:txBody>
      </p:sp>
      <p:pic>
        <p:nvPicPr>
          <p:cNvPr id="385" name="Google Shape;385;p55"/>
          <p:cNvPicPr preferRelativeResize="0"/>
          <p:nvPr/>
        </p:nvPicPr>
        <p:blipFill>
          <a:blip r:embed="rId3">
            <a:alphaModFix/>
          </a:blip>
          <a:stretch>
            <a:fillRect/>
          </a:stretch>
        </p:blipFill>
        <p:spPr>
          <a:xfrm>
            <a:off x="2902375" y="3799684"/>
            <a:ext cx="586625" cy="846241"/>
          </a:xfrm>
          <a:prstGeom prst="rect">
            <a:avLst/>
          </a:prstGeom>
          <a:noFill/>
          <a:ln>
            <a:noFill/>
          </a:ln>
        </p:spPr>
      </p:pic>
      <p:pic>
        <p:nvPicPr>
          <p:cNvPr id="386" name="Google Shape;386;p55"/>
          <p:cNvPicPr preferRelativeResize="0"/>
          <p:nvPr/>
        </p:nvPicPr>
        <p:blipFill>
          <a:blip r:embed="rId4">
            <a:alphaModFix/>
          </a:blip>
          <a:stretch>
            <a:fillRect/>
          </a:stretch>
        </p:blipFill>
        <p:spPr>
          <a:xfrm>
            <a:off x="5677563" y="3811603"/>
            <a:ext cx="564062" cy="822403"/>
          </a:xfrm>
          <a:prstGeom prst="rect">
            <a:avLst/>
          </a:prstGeom>
          <a:noFill/>
          <a:ln>
            <a:noFill/>
          </a:ln>
        </p:spPr>
      </p:pic>
      <p:sp>
        <p:nvSpPr>
          <p:cNvPr id="387" name="Google Shape;387;p55"/>
          <p:cNvSpPr/>
          <p:nvPr/>
        </p:nvSpPr>
        <p:spPr>
          <a:xfrm rot="8426676">
            <a:off x="3721014" y="3650907"/>
            <a:ext cx="404664" cy="231005"/>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5"/>
          <p:cNvSpPr/>
          <p:nvPr/>
        </p:nvSpPr>
        <p:spPr>
          <a:xfrm rot="8428298" flipH="1">
            <a:off x="3529956" y="3338108"/>
            <a:ext cx="404896" cy="231005"/>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5"/>
          <p:cNvSpPr/>
          <p:nvPr/>
        </p:nvSpPr>
        <p:spPr>
          <a:xfrm rot="-8426676" flipH="1">
            <a:off x="5056715" y="3643142"/>
            <a:ext cx="404664" cy="231005"/>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5"/>
          <p:cNvSpPr/>
          <p:nvPr/>
        </p:nvSpPr>
        <p:spPr>
          <a:xfrm rot="-8428298">
            <a:off x="5262419" y="3298385"/>
            <a:ext cx="404896" cy="231005"/>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1" name="Google Shape;391;p55"/>
          <p:cNvPicPr preferRelativeResize="0"/>
          <p:nvPr/>
        </p:nvPicPr>
        <p:blipFill>
          <a:blip r:embed="rId5">
            <a:alphaModFix/>
          </a:blip>
          <a:stretch>
            <a:fillRect/>
          </a:stretch>
        </p:blipFill>
        <p:spPr>
          <a:xfrm>
            <a:off x="4200713" y="2608625"/>
            <a:ext cx="586625" cy="822400"/>
          </a:xfrm>
          <a:prstGeom prst="rect">
            <a:avLst/>
          </a:prstGeom>
          <a:noFill/>
          <a:ln>
            <a:noFill/>
          </a:ln>
        </p:spPr>
      </p:pic>
      <p:sp>
        <p:nvSpPr>
          <p:cNvPr id="392" name="Google Shape;392;p55"/>
          <p:cNvSpPr/>
          <p:nvPr/>
        </p:nvSpPr>
        <p:spPr>
          <a:xfrm>
            <a:off x="3914275" y="4115563"/>
            <a:ext cx="1311900" cy="180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5"/>
          <p:cNvSpPr/>
          <p:nvPr/>
        </p:nvSpPr>
        <p:spPr>
          <a:xfrm flipH="1">
            <a:off x="3914275" y="4370338"/>
            <a:ext cx="1311900" cy="180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5"/>
          <p:cNvSpPr/>
          <p:nvPr/>
        </p:nvSpPr>
        <p:spPr>
          <a:xfrm>
            <a:off x="4273725" y="4037075"/>
            <a:ext cx="586500" cy="597000"/>
          </a:xfrm>
          <a:prstGeom prst="noSmoking">
            <a:avLst>
              <a:gd name="adj" fmla="val 1875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56"/>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「良かったこと」</a:t>
            </a:r>
            <a:endParaRPr sz="3000" b="1">
              <a:solidFill>
                <a:srgbClr val="F1C232"/>
              </a:solidFill>
              <a:latin typeface="Meiryo"/>
              <a:ea typeface="Meiryo"/>
              <a:cs typeface="Meiryo"/>
              <a:sym typeface="Meiryo"/>
            </a:endParaRPr>
          </a:p>
        </p:txBody>
      </p:sp>
      <p:sp>
        <p:nvSpPr>
          <p:cNvPr id="400" name="Google Shape;400;p56"/>
          <p:cNvSpPr txBox="1"/>
          <p:nvPr/>
        </p:nvSpPr>
        <p:spPr>
          <a:xfrm>
            <a:off x="822625" y="1424250"/>
            <a:ext cx="7342800" cy="4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・設計をシンプルにしたことでバグが出ても発見場所がある程度特定される。</a:t>
            </a:r>
            <a:endParaRPr b="1">
              <a:solidFill>
                <a:srgbClr val="FFFFFF"/>
              </a:solidFill>
              <a:latin typeface="Meiryo"/>
              <a:ea typeface="Meiryo"/>
              <a:cs typeface="Meiryo"/>
              <a:sym typeface="Meiryo"/>
            </a:endParaRPr>
          </a:p>
        </p:txBody>
      </p:sp>
      <p:sp>
        <p:nvSpPr>
          <p:cNvPr id="401" name="Google Shape;401;p56"/>
          <p:cNvSpPr txBox="1"/>
          <p:nvPr/>
        </p:nvSpPr>
        <p:spPr>
          <a:xfrm>
            <a:off x="822625" y="1957650"/>
            <a:ext cx="7342800" cy="4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・ルールが決まったことでバグが少なくなった。</a:t>
            </a:r>
            <a:endParaRPr b="1">
              <a:solidFill>
                <a:srgbClr val="FFFFFF"/>
              </a:solidFill>
              <a:latin typeface="Meiryo"/>
              <a:ea typeface="Meiryo"/>
              <a:cs typeface="Meiryo"/>
              <a:sym typeface="Meiry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57"/>
          <p:cNvSpPr txBox="1">
            <a:spLocks noGrp="1"/>
          </p:cNvSpPr>
          <p:nvPr>
            <p:ph type="title"/>
          </p:nvPr>
        </p:nvSpPr>
        <p:spPr>
          <a:xfrm>
            <a:off x="3185850" y="2285400"/>
            <a:ext cx="277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3000" b="1">
                <a:solidFill>
                  <a:srgbClr val="F1C232"/>
                </a:solidFill>
                <a:latin typeface="Meiryo"/>
                <a:ea typeface="Meiryo"/>
                <a:cs typeface="Meiryo"/>
                <a:sym typeface="Meiryo"/>
              </a:rPr>
              <a:t>「２.小ネタ」</a:t>
            </a:r>
            <a:endParaRPr sz="3000" b="1">
              <a:solidFill>
                <a:srgbClr val="F1C232"/>
              </a:solidFill>
              <a:latin typeface="Meiryo"/>
              <a:ea typeface="Meiryo"/>
              <a:cs typeface="Meiryo"/>
              <a:sym typeface="Meiryo"/>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58"/>
          <p:cNvSpPr txBox="1">
            <a:spLocks noGrp="1"/>
          </p:cNvSpPr>
          <p:nvPr>
            <p:ph type="title"/>
          </p:nvPr>
        </p:nvSpPr>
        <p:spPr>
          <a:xfrm>
            <a:off x="3295350" y="2285400"/>
            <a:ext cx="2473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3000" b="1">
                <a:solidFill>
                  <a:srgbClr val="F1C232"/>
                </a:solidFill>
                <a:latin typeface="Meiryo"/>
                <a:ea typeface="Meiryo"/>
                <a:cs typeface="Meiryo"/>
                <a:sym typeface="Meiryo"/>
              </a:rPr>
              <a:t>「動画挿入」</a:t>
            </a:r>
            <a:endParaRPr sz="3000" b="1">
              <a:solidFill>
                <a:srgbClr val="F1C232"/>
              </a:solidFill>
              <a:latin typeface="Meiryo"/>
              <a:ea typeface="Meiryo"/>
              <a:cs typeface="Meiryo"/>
              <a:sym typeface="Meiryo"/>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59"/>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「こんな感じで背景に動画を流す」</a:t>
            </a:r>
            <a:endParaRPr sz="3000" b="1">
              <a:solidFill>
                <a:srgbClr val="F1C232"/>
              </a:solidFill>
              <a:latin typeface="Meiryo"/>
              <a:ea typeface="Meiryo"/>
              <a:cs typeface="Meiryo"/>
              <a:sym typeface="Meiryo"/>
            </a:endParaRPr>
          </a:p>
        </p:txBody>
      </p:sp>
      <p:pic>
        <p:nvPicPr>
          <p:cNvPr id="417" name="Google Shape;417;p59" title="SkySeeker - Unreal_TitleMovie.mp4">
            <a:hlinkClick r:id="rId3"/>
          </p:cNvPr>
          <p:cNvPicPr preferRelativeResize="0"/>
          <p:nvPr/>
        </p:nvPicPr>
        <p:blipFill>
          <a:blip r:embed="rId4">
            <a:alphaModFix/>
          </a:blip>
          <a:stretch>
            <a:fillRect/>
          </a:stretch>
        </p:blipFill>
        <p:spPr>
          <a:xfrm>
            <a:off x="2286000" y="1473050"/>
            <a:ext cx="4572000" cy="3429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60"/>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「はじめに」</a:t>
            </a:r>
            <a:endParaRPr sz="3000" b="1">
              <a:solidFill>
                <a:srgbClr val="F1C232"/>
              </a:solidFill>
              <a:latin typeface="Meiryo"/>
              <a:ea typeface="Meiryo"/>
              <a:cs typeface="Meiryo"/>
              <a:sym typeface="Meiryo"/>
            </a:endParaRPr>
          </a:p>
        </p:txBody>
      </p:sp>
      <p:sp>
        <p:nvSpPr>
          <p:cNvPr id="423" name="Google Shape;423;p60"/>
          <p:cNvSpPr txBox="1"/>
          <p:nvPr/>
        </p:nvSpPr>
        <p:spPr>
          <a:xfrm>
            <a:off x="822625" y="1424250"/>
            <a:ext cx="7342800" cy="4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・動画ファイルの形式はmp4です。</a:t>
            </a:r>
            <a:endParaRPr b="1">
              <a:solidFill>
                <a:srgbClr val="FFFFFF"/>
              </a:solidFill>
              <a:latin typeface="Meiryo"/>
              <a:ea typeface="Meiryo"/>
              <a:cs typeface="Meiryo"/>
              <a:sym typeface="Meiryo"/>
            </a:endParaRPr>
          </a:p>
        </p:txBody>
      </p:sp>
      <p:sp>
        <p:nvSpPr>
          <p:cNvPr id="424" name="Google Shape;424;p60"/>
          <p:cNvSpPr txBox="1"/>
          <p:nvPr/>
        </p:nvSpPr>
        <p:spPr>
          <a:xfrm>
            <a:off x="822625" y="1957650"/>
            <a:ext cx="7342800" cy="4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・動作を正常に確認しているUE4のバージョンは4.22です。</a:t>
            </a:r>
            <a:endParaRPr b="1">
              <a:solidFill>
                <a:srgbClr val="FFFFFF"/>
              </a:solidFill>
              <a:latin typeface="Meiryo"/>
              <a:ea typeface="Meiryo"/>
              <a:cs typeface="Meiryo"/>
              <a:sym typeface="Meiryo"/>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61"/>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「必要なものを準備1/6」</a:t>
            </a:r>
            <a:endParaRPr sz="3000" b="1">
              <a:solidFill>
                <a:srgbClr val="F1C232"/>
              </a:solidFill>
              <a:latin typeface="Meiryo"/>
              <a:ea typeface="Meiryo"/>
              <a:cs typeface="Meiryo"/>
              <a:sym typeface="Meiryo"/>
            </a:endParaRPr>
          </a:p>
        </p:txBody>
      </p:sp>
      <p:sp>
        <p:nvSpPr>
          <p:cNvPr id="430" name="Google Shape;430;p61"/>
          <p:cNvSpPr txBox="1"/>
          <p:nvPr/>
        </p:nvSpPr>
        <p:spPr>
          <a:xfrm>
            <a:off x="822625" y="1424250"/>
            <a:ext cx="7342800" cy="4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・Windows Movie Player プラグインを有効化</a:t>
            </a:r>
            <a:endParaRPr b="1">
              <a:solidFill>
                <a:srgbClr val="FFFFFF"/>
              </a:solidFill>
              <a:latin typeface="Meiryo"/>
              <a:ea typeface="Meiryo"/>
              <a:cs typeface="Meiryo"/>
              <a:sym typeface="Meiryo"/>
            </a:endParaRPr>
          </a:p>
        </p:txBody>
      </p:sp>
      <p:pic>
        <p:nvPicPr>
          <p:cNvPr id="431" name="Google Shape;431;p61"/>
          <p:cNvPicPr preferRelativeResize="0"/>
          <p:nvPr/>
        </p:nvPicPr>
        <p:blipFill>
          <a:blip r:embed="rId3">
            <a:alphaModFix/>
          </a:blip>
          <a:stretch>
            <a:fillRect/>
          </a:stretch>
        </p:blipFill>
        <p:spPr>
          <a:xfrm>
            <a:off x="1828625" y="1900350"/>
            <a:ext cx="5486751" cy="2961450"/>
          </a:xfrm>
          <a:prstGeom prst="rect">
            <a:avLst/>
          </a:prstGeom>
          <a:noFill/>
          <a:ln>
            <a:noFill/>
          </a:ln>
        </p:spPr>
      </p:pic>
      <p:sp>
        <p:nvSpPr>
          <p:cNvPr id="432" name="Google Shape;432;p61"/>
          <p:cNvSpPr txBox="1"/>
          <p:nvPr/>
        </p:nvSpPr>
        <p:spPr>
          <a:xfrm>
            <a:off x="3087325" y="3047025"/>
            <a:ext cx="4176600" cy="8544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7"/>
          <p:cNvSpPr txBox="1">
            <a:spLocks noGrp="1"/>
          </p:cNvSpPr>
          <p:nvPr>
            <p:ph type="title"/>
          </p:nvPr>
        </p:nvSpPr>
        <p:spPr>
          <a:xfrm>
            <a:off x="311700"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3000" b="1">
                <a:solidFill>
                  <a:srgbClr val="F1C232"/>
                </a:solidFill>
                <a:latin typeface="Meiryo"/>
                <a:ea typeface="Meiryo"/>
                <a:cs typeface="Meiryo"/>
                <a:sym typeface="Meiryo"/>
              </a:rPr>
              <a:t>「SkySe</a:t>
            </a:r>
            <a:r>
              <a:rPr lang="ja" b="1">
                <a:solidFill>
                  <a:srgbClr val="F1C232"/>
                </a:solidFill>
                <a:latin typeface="Meiryo"/>
                <a:ea typeface="Meiryo"/>
                <a:cs typeface="Meiryo"/>
                <a:sym typeface="Meiryo"/>
              </a:rPr>
              <a:t>e</a:t>
            </a:r>
            <a:r>
              <a:rPr lang="ja" sz="3000" b="1">
                <a:solidFill>
                  <a:srgbClr val="F1C232"/>
                </a:solidFill>
                <a:latin typeface="Meiryo"/>
                <a:ea typeface="Meiryo"/>
                <a:cs typeface="Meiryo"/>
                <a:sym typeface="Meiryo"/>
              </a:rPr>
              <a:t>kerの紹介」</a:t>
            </a:r>
            <a:endParaRPr sz="3000" b="1">
              <a:solidFill>
                <a:srgbClr val="F1C232"/>
              </a:solidFill>
              <a:latin typeface="Meiryo"/>
              <a:ea typeface="Meiryo"/>
              <a:cs typeface="Meiryo"/>
              <a:sym typeface="Meiryo"/>
            </a:endParaRPr>
          </a:p>
        </p:txBody>
      </p:sp>
      <p:sp>
        <p:nvSpPr>
          <p:cNvPr id="100" name="Google Shape;100;p17"/>
          <p:cNvSpPr txBox="1"/>
          <p:nvPr/>
        </p:nvSpPr>
        <p:spPr>
          <a:xfrm>
            <a:off x="3505950" y="1744975"/>
            <a:ext cx="2132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sz="3000" b="1">
                <a:solidFill>
                  <a:srgbClr val="FFFFFF"/>
                </a:solidFill>
                <a:latin typeface="Meiryo"/>
                <a:ea typeface="Meiryo"/>
                <a:cs typeface="Meiryo"/>
                <a:sym typeface="Meiryo"/>
              </a:rPr>
              <a:t>プレイ動画</a:t>
            </a:r>
            <a:endParaRPr sz="3000" b="1">
              <a:solidFill>
                <a:srgbClr val="FFFFFF"/>
              </a:solidFill>
              <a:latin typeface="Meiryo"/>
              <a:ea typeface="Meiryo"/>
              <a:cs typeface="Meiryo"/>
              <a:sym typeface="Meiryo"/>
            </a:endParaRPr>
          </a:p>
        </p:txBody>
      </p:sp>
      <p:pic>
        <p:nvPicPr>
          <p:cNvPr id="101" name="Google Shape;101;p17" title="TGS SkySeeker.mp4">
            <a:hlinkClick r:id="rId3"/>
          </p:cNvPr>
          <p:cNvPicPr preferRelativeResize="0"/>
          <p:nvPr/>
        </p:nvPicPr>
        <p:blipFill>
          <a:blip r:embed="rId4">
            <a:alphaModFix/>
          </a:blip>
          <a:stretch>
            <a:fillRect/>
          </a:stretch>
        </p:blipFill>
        <p:spPr>
          <a:xfrm>
            <a:off x="2647590" y="2571759"/>
            <a:ext cx="3848827" cy="216496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62"/>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「必要なものを準備2/6」</a:t>
            </a:r>
            <a:endParaRPr sz="3000" b="1">
              <a:solidFill>
                <a:srgbClr val="F1C232"/>
              </a:solidFill>
              <a:latin typeface="Meiryo"/>
              <a:ea typeface="Meiryo"/>
              <a:cs typeface="Meiryo"/>
              <a:sym typeface="Meiryo"/>
            </a:endParaRPr>
          </a:p>
        </p:txBody>
      </p:sp>
      <p:sp>
        <p:nvSpPr>
          <p:cNvPr id="438" name="Google Shape;438;p62"/>
          <p:cNvSpPr txBox="1"/>
          <p:nvPr/>
        </p:nvSpPr>
        <p:spPr>
          <a:xfrm>
            <a:off x="822625" y="1424250"/>
            <a:ext cx="7342800" cy="4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・動画ファイルをUE4プロジェクトのContent/Movies直下に置く</a:t>
            </a:r>
            <a:endParaRPr b="1">
              <a:solidFill>
                <a:srgbClr val="FFFFFF"/>
              </a:solidFill>
              <a:latin typeface="Meiryo"/>
              <a:ea typeface="Meiryo"/>
              <a:cs typeface="Meiryo"/>
              <a:sym typeface="Meiryo"/>
            </a:endParaRPr>
          </a:p>
        </p:txBody>
      </p:sp>
      <p:sp>
        <p:nvSpPr>
          <p:cNvPr id="439" name="Google Shape;439;p62"/>
          <p:cNvSpPr txBox="1"/>
          <p:nvPr/>
        </p:nvSpPr>
        <p:spPr>
          <a:xfrm>
            <a:off x="822625" y="1957650"/>
            <a:ext cx="7342800" cy="4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・その次に動画ファイルをUE4にインポートする</a:t>
            </a:r>
            <a:endParaRPr b="1">
              <a:solidFill>
                <a:srgbClr val="FFFFFF"/>
              </a:solidFill>
              <a:latin typeface="Meiryo"/>
              <a:ea typeface="Meiryo"/>
              <a:cs typeface="Meiryo"/>
              <a:sym typeface="Meiryo"/>
            </a:endParaRPr>
          </a:p>
        </p:txBody>
      </p:sp>
      <p:pic>
        <p:nvPicPr>
          <p:cNvPr id="440" name="Google Shape;440;p62"/>
          <p:cNvPicPr preferRelativeResize="0"/>
          <p:nvPr/>
        </p:nvPicPr>
        <p:blipFill>
          <a:blip r:embed="rId3">
            <a:alphaModFix/>
          </a:blip>
          <a:stretch>
            <a:fillRect/>
          </a:stretch>
        </p:blipFill>
        <p:spPr>
          <a:xfrm>
            <a:off x="152400" y="2563050"/>
            <a:ext cx="8839200" cy="2212594"/>
          </a:xfrm>
          <a:prstGeom prst="rect">
            <a:avLst/>
          </a:prstGeom>
          <a:noFill/>
          <a:ln>
            <a:noFill/>
          </a:ln>
        </p:spPr>
      </p:pic>
      <p:sp>
        <p:nvSpPr>
          <p:cNvPr id="441" name="Google Shape;441;p62"/>
          <p:cNvSpPr txBox="1"/>
          <p:nvPr/>
        </p:nvSpPr>
        <p:spPr>
          <a:xfrm>
            <a:off x="917500" y="2726625"/>
            <a:ext cx="786900" cy="2361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63"/>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「必要なものを準備3/6」</a:t>
            </a:r>
            <a:endParaRPr sz="3000" b="1">
              <a:solidFill>
                <a:srgbClr val="F1C232"/>
              </a:solidFill>
              <a:latin typeface="Meiryo"/>
              <a:ea typeface="Meiryo"/>
              <a:cs typeface="Meiryo"/>
              <a:sym typeface="Meiryo"/>
            </a:endParaRPr>
          </a:p>
        </p:txBody>
      </p:sp>
      <p:sp>
        <p:nvSpPr>
          <p:cNvPr id="447" name="Google Shape;447;p63"/>
          <p:cNvSpPr txBox="1"/>
          <p:nvPr/>
        </p:nvSpPr>
        <p:spPr>
          <a:xfrm>
            <a:off x="822625" y="1424250"/>
            <a:ext cx="7342800" cy="4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・インポートが完了するとFile Media Sourceが生成されます。</a:t>
            </a:r>
            <a:endParaRPr b="1">
              <a:solidFill>
                <a:srgbClr val="FFFFFF"/>
              </a:solidFill>
              <a:latin typeface="Meiryo"/>
              <a:ea typeface="Meiryo"/>
              <a:cs typeface="Meiryo"/>
              <a:sym typeface="Meiryo"/>
            </a:endParaRPr>
          </a:p>
        </p:txBody>
      </p:sp>
      <p:pic>
        <p:nvPicPr>
          <p:cNvPr id="448" name="Google Shape;448;p63"/>
          <p:cNvPicPr preferRelativeResize="0"/>
          <p:nvPr/>
        </p:nvPicPr>
        <p:blipFill>
          <a:blip r:embed="rId3">
            <a:alphaModFix/>
          </a:blip>
          <a:stretch>
            <a:fillRect/>
          </a:stretch>
        </p:blipFill>
        <p:spPr>
          <a:xfrm>
            <a:off x="3610450" y="2205625"/>
            <a:ext cx="1923100" cy="19047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64"/>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「必要なものを準備4/6」</a:t>
            </a:r>
            <a:endParaRPr sz="3000" b="1">
              <a:solidFill>
                <a:srgbClr val="F1C232"/>
              </a:solidFill>
              <a:latin typeface="Meiryo"/>
              <a:ea typeface="Meiryo"/>
              <a:cs typeface="Meiryo"/>
              <a:sym typeface="Meiryo"/>
            </a:endParaRPr>
          </a:p>
        </p:txBody>
      </p:sp>
      <p:sp>
        <p:nvSpPr>
          <p:cNvPr id="454" name="Google Shape;454;p64"/>
          <p:cNvSpPr txBox="1"/>
          <p:nvPr/>
        </p:nvSpPr>
        <p:spPr>
          <a:xfrm>
            <a:off x="822625" y="1424250"/>
            <a:ext cx="7342800" cy="4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a:t>
            </a:r>
            <a:r>
              <a:rPr lang="ja" b="1">
                <a:solidFill>
                  <a:schemeClr val="lt1"/>
                </a:solidFill>
                <a:latin typeface="Meiryo"/>
                <a:ea typeface="Meiryo"/>
                <a:cs typeface="Meiryo"/>
                <a:sym typeface="Meiryo"/>
              </a:rPr>
              <a:t>File Media Sourceの設定を変更(Windowsの項目をWmFMediaに)</a:t>
            </a:r>
            <a:endParaRPr b="1">
              <a:solidFill>
                <a:srgbClr val="FFFFFF"/>
              </a:solidFill>
              <a:latin typeface="Meiryo"/>
              <a:ea typeface="Meiryo"/>
              <a:cs typeface="Meiryo"/>
              <a:sym typeface="Meiryo"/>
            </a:endParaRPr>
          </a:p>
        </p:txBody>
      </p:sp>
      <p:pic>
        <p:nvPicPr>
          <p:cNvPr id="455" name="Google Shape;455;p64"/>
          <p:cNvPicPr preferRelativeResize="0"/>
          <p:nvPr/>
        </p:nvPicPr>
        <p:blipFill>
          <a:blip r:embed="rId3">
            <a:alphaModFix/>
          </a:blip>
          <a:stretch>
            <a:fillRect/>
          </a:stretch>
        </p:blipFill>
        <p:spPr>
          <a:xfrm>
            <a:off x="1869238" y="1877250"/>
            <a:ext cx="5405525" cy="3040600"/>
          </a:xfrm>
          <a:prstGeom prst="rect">
            <a:avLst/>
          </a:prstGeom>
          <a:noFill/>
          <a:ln>
            <a:noFill/>
          </a:ln>
        </p:spPr>
      </p:pic>
      <p:sp>
        <p:nvSpPr>
          <p:cNvPr id="456" name="Google Shape;456;p64"/>
          <p:cNvSpPr txBox="1"/>
          <p:nvPr/>
        </p:nvSpPr>
        <p:spPr>
          <a:xfrm>
            <a:off x="3700050" y="3378700"/>
            <a:ext cx="786900" cy="2361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65"/>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「必要なものを準備5/6」</a:t>
            </a:r>
            <a:endParaRPr sz="3000" b="1">
              <a:solidFill>
                <a:srgbClr val="F1C232"/>
              </a:solidFill>
              <a:latin typeface="Meiryo"/>
              <a:ea typeface="Meiryo"/>
              <a:cs typeface="Meiryo"/>
              <a:sym typeface="Meiryo"/>
            </a:endParaRPr>
          </a:p>
        </p:txBody>
      </p:sp>
      <p:sp>
        <p:nvSpPr>
          <p:cNvPr id="462" name="Google Shape;462;p65"/>
          <p:cNvSpPr txBox="1"/>
          <p:nvPr/>
        </p:nvSpPr>
        <p:spPr>
          <a:xfrm>
            <a:off x="822625" y="1424250"/>
            <a:ext cx="7342800" cy="4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a:t>
            </a:r>
            <a:r>
              <a:rPr lang="ja" b="1">
                <a:solidFill>
                  <a:schemeClr val="lt1"/>
                </a:solidFill>
                <a:latin typeface="Meiryo"/>
                <a:ea typeface="Meiryo"/>
                <a:cs typeface="Meiryo"/>
                <a:sym typeface="Meiryo"/>
              </a:rPr>
              <a:t>新規追加→Media→Media Playerを選択し追加。</a:t>
            </a:r>
            <a:endParaRPr b="1">
              <a:solidFill>
                <a:schemeClr val="lt1"/>
              </a:solidFill>
              <a:latin typeface="Meiryo"/>
              <a:ea typeface="Meiryo"/>
              <a:cs typeface="Meiryo"/>
              <a:sym typeface="Meiryo"/>
            </a:endParaRPr>
          </a:p>
        </p:txBody>
      </p:sp>
      <p:pic>
        <p:nvPicPr>
          <p:cNvPr id="463" name="Google Shape;463;p65"/>
          <p:cNvPicPr preferRelativeResize="0"/>
          <p:nvPr/>
        </p:nvPicPr>
        <p:blipFill>
          <a:blip r:embed="rId3">
            <a:alphaModFix/>
          </a:blip>
          <a:stretch>
            <a:fillRect/>
          </a:stretch>
        </p:blipFill>
        <p:spPr>
          <a:xfrm>
            <a:off x="1709500" y="2681725"/>
            <a:ext cx="4857750" cy="2228850"/>
          </a:xfrm>
          <a:prstGeom prst="rect">
            <a:avLst/>
          </a:prstGeom>
          <a:noFill/>
          <a:ln>
            <a:noFill/>
          </a:ln>
        </p:spPr>
      </p:pic>
      <p:sp>
        <p:nvSpPr>
          <p:cNvPr id="464" name="Google Shape;464;p65"/>
          <p:cNvSpPr txBox="1"/>
          <p:nvPr/>
        </p:nvSpPr>
        <p:spPr>
          <a:xfrm>
            <a:off x="822625" y="1957650"/>
            <a:ext cx="7342800" cy="4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a:t>
            </a:r>
            <a:r>
              <a:rPr lang="ja" b="1">
                <a:solidFill>
                  <a:schemeClr val="lt1"/>
                </a:solidFill>
                <a:latin typeface="Meiryo"/>
                <a:ea typeface="Meiryo"/>
                <a:cs typeface="Meiryo"/>
                <a:sym typeface="Meiryo"/>
              </a:rPr>
              <a:t>このウインドウ↓が出たらVideo output Media Texture assetの項目をチェック</a:t>
            </a:r>
            <a:endParaRPr b="1">
              <a:solidFill>
                <a:schemeClr val="lt1"/>
              </a:solidFill>
              <a:latin typeface="Meiryo"/>
              <a:ea typeface="Meiryo"/>
              <a:cs typeface="Meiryo"/>
              <a:sym typeface="Meiryo"/>
            </a:endParaRPr>
          </a:p>
        </p:txBody>
      </p:sp>
      <p:sp>
        <p:nvSpPr>
          <p:cNvPr id="465" name="Google Shape;465;p65"/>
          <p:cNvSpPr txBox="1"/>
          <p:nvPr/>
        </p:nvSpPr>
        <p:spPr>
          <a:xfrm>
            <a:off x="1800050" y="3288750"/>
            <a:ext cx="258600" cy="2979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66"/>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「必要なものを準備6/6」</a:t>
            </a:r>
            <a:endParaRPr sz="3000" b="1">
              <a:solidFill>
                <a:srgbClr val="F1C232"/>
              </a:solidFill>
              <a:latin typeface="Meiryo"/>
              <a:ea typeface="Meiryo"/>
              <a:cs typeface="Meiryo"/>
              <a:sym typeface="Meiryo"/>
            </a:endParaRPr>
          </a:p>
        </p:txBody>
      </p:sp>
      <p:sp>
        <p:nvSpPr>
          <p:cNvPr id="471" name="Google Shape;471;p66"/>
          <p:cNvSpPr txBox="1"/>
          <p:nvPr/>
        </p:nvSpPr>
        <p:spPr>
          <a:xfrm>
            <a:off x="822625" y="1424250"/>
            <a:ext cx="7342800" cy="4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a:t>
            </a:r>
            <a:r>
              <a:rPr lang="ja" b="1">
                <a:solidFill>
                  <a:schemeClr val="lt1"/>
                </a:solidFill>
                <a:latin typeface="Meiryo"/>
                <a:ea typeface="Meiryo"/>
                <a:cs typeface="Meiryo"/>
                <a:sym typeface="Meiryo"/>
              </a:rPr>
              <a:t>Media Player と Texutureが生成されているのを確認する。</a:t>
            </a:r>
            <a:endParaRPr b="1">
              <a:solidFill>
                <a:schemeClr val="lt1"/>
              </a:solidFill>
              <a:latin typeface="Meiryo"/>
              <a:ea typeface="Meiryo"/>
              <a:cs typeface="Meiryo"/>
              <a:sym typeface="Meiryo"/>
            </a:endParaRPr>
          </a:p>
        </p:txBody>
      </p:sp>
      <p:sp>
        <p:nvSpPr>
          <p:cNvPr id="472" name="Google Shape;472;p66"/>
          <p:cNvSpPr txBox="1"/>
          <p:nvPr/>
        </p:nvSpPr>
        <p:spPr>
          <a:xfrm>
            <a:off x="822625" y="1957650"/>
            <a:ext cx="7342800" cy="4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・Textureファイルを右クリックしてマテリアル作成を選択</a:t>
            </a:r>
            <a:endParaRPr b="1">
              <a:solidFill>
                <a:schemeClr val="lt1"/>
              </a:solidFill>
              <a:latin typeface="Meiryo"/>
              <a:ea typeface="Meiryo"/>
              <a:cs typeface="Meiryo"/>
              <a:sym typeface="Meiryo"/>
            </a:endParaRPr>
          </a:p>
        </p:txBody>
      </p:sp>
      <p:sp>
        <p:nvSpPr>
          <p:cNvPr id="473" name="Google Shape;473;p66"/>
          <p:cNvSpPr txBox="1"/>
          <p:nvPr/>
        </p:nvSpPr>
        <p:spPr>
          <a:xfrm>
            <a:off x="822625" y="2491050"/>
            <a:ext cx="7342800" cy="4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・今回はUMGで動画を再生させたいのでマテリアルの設定</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をUserIntafaceに変更</a:t>
            </a:r>
            <a:endParaRPr b="1">
              <a:solidFill>
                <a:srgbClr val="FFFFFF"/>
              </a:solidFill>
              <a:latin typeface="Meiryo"/>
              <a:ea typeface="Meiryo"/>
              <a:cs typeface="Meiryo"/>
              <a:sym typeface="Meiryo"/>
            </a:endParaRPr>
          </a:p>
        </p:txBody>
      </p:sp>
      <p:pic>
        <p:nvPicPr>
          <p:cNvPr id="474" name="Google Shape;474;p66"/>
          <p:cNvPicPr preferRelativeResize="0"/>
          <p:nvPr/>
        </p:nvPicPr>
        <p:blipFill>
          <a:blip r:embed="rId3">
            <a:alphaModFix/>
          </a:blip>
          <a:stretch>
            <a:fillRect/>
          </a:stretch>
        </p:blipFill>
        <p:spPr>
          <a:xfrm>
            <a:off x="6256650" y="708600"/>
            <a:ext cx="2505100" cy="4109150"/>
          </a:xfrm>
          <a:prstGeom prst="rect">
            <a:avLst/>
          </a:prstGeom>
          <a:noFill/>
          <a:ln>
            <a:noFill/>
          </a:ln>
        </p:spPr>
      </p:pic>
      <p:sp>
        <p:nvSpPr>
          <p:cNvPr id="475" name="Google Shape;475;p66"/>
          <p:cNvSpPr txBox="1"/>
          <p:nvPr/>
        </p:nvSpPr>
        <p:spPr>
          <a:xfrm>
            <a:off x="7055975" y="3249425"/>
            <a:ext cx="950100" cy="2361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67"/>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「再生1/2」</a:t>
            </a:r>
            <a:endParaRPr sz="3000" b="1">
              <a:solidFill>
                <a:srgbClr val="F1C232"/>
              </a:solidFill>
              <a:latin typeface="Meiryo"/>
              <a:ea typeface="Meiryo"/>
              <a:cs typeface="Meiryo"/>
              <a:sym typeface="Meiryo"/>
            </a:endParaRPr>
          </a:p>
        </p:txBody>
      </p:sp>
      <p:sp>
        <p:nvSpPr>
          <p:cNvPr id="481" name="Google Shape;481;p67"/>
          <p:cNvSpPr txBox="1"/>
          <p:nvPr/>
        </p:nvSpPr>
        <p:spPr>
          <a:xfrm>
            <a:off x="822625" y="1424250"/>
            <a:ext cx="7342800" cy="4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・UMG内でMedia Playerの変数を追加</a:t>
            </a:r>
            <a:endParaRPr b="1">
              <a:solidFill>
                <a:schemeClr val="lt1"/>
              </a:solidFill>
              <a:latin typeface="Meiryo"/>
              <a:ea typeface="Meiryo"/>
              <a:cs typeface="Meiryo"/>
              <a:sym typeface="Meiryo"/>
            </a:endParaRPr>
          </a:p>
        </p:txBody>
      </p:sp>
      <p:pic>
        <p:nvPicPr>
          <p:cNvPr id="482" name="Google Shape;482;p67"/>
          <p:cNvPicPr preferRelativeResize="0"/>
          <p:nvPr/>
        </p:nvPicPr>
        <p:blipFill>
          <a:blip r:embed="rId3">
            <a:alphaModFix/>
          </a:blip>
          <a:stretch>
            <a:fillRect/>
          </a:stretch>
        </p:blipFill>
        <p:spPr>
          <a:xfrm>
            <a:off x="5869275" y="1040325"/>
            <a:ext cx="2521053" cy="2961450"/>
          </a:xfrm>
          <a:prstGeom prst="rect">
            <a:avLst/>
          </a:prstGeom>
          <a:noFill/>
          <a:ln>
            <a:noFill/>
          </a:ln>
        </p:spPr>
      </p:pic>
      <p:sp>
        <p:nvSpPr>
          <p:cNvPr id="483" name="Google Shape;483;p67"/>
          <p:cNvSpPr txBox="1"/>
          <p:nvPr/>
        </p:nvSpPr>
        <p:spPr>
          <a:xfrm>
            <a:off x="822625" y="1957650"/>
            <a:ext cx="7342800" cy="4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・デフォルト値を作成したMedia Playerに変更</a:t>
            </a:r>
            <a:endParaRPr b="1">
              <a:solidFill>
                <a:schemeClr val="lt1"/>
              </a:solidFill>
              <a:latin typeface="Meiryo"/>
              <a:ea typeface="Meiryo"/>
              <a:cs typeface="Meiryo"/>
              <a:sym typeface="Meiryo"/>
            </a:endParaRPr>
          </a:p>
        </p:txBody>
      </p:sp>
      <p:sp>
        <p:nvSpPr>
          <p:cNvPr id="484" name="Google Shape;484;p67"/>
          <p:cNvSpPr txBox="1"/>
          <p:nvPr/>
        </p:nvSpPr>
        <p:spPr>
          <a:xfrm>
            <a:off x="5982300" y="2816550"/>
            <a:ext cx="1574100" cy="5115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5" name="Google Shape;485;p67"/>
          <p:cNvSpPr txBox="1"/>
          <p:nvPr/>
        </p:nvSpPr>
        <p:spPr>
          <a:xfrm>
            <a:off x="822625" y="2491050"/>
            <a:ext cx="7342800" cy="60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・UMG内のImageなどにMedia Playerのマテリアル</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を適応</a:t>
            </a:r>
            <a:endParaRPr b="1">
              <a:solidFill>
                <a:srgbClr val="FFFFFF"/>
              </a:solidFill>
              <a:latin typeface="Meiryo"/>
              <a:ea typeface="Meiryo"/>
              <a:cs typeface="Meiryo"/>
              <a:sym typeface="Meiryo"/>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68"/>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「再生2/2」</a:t>
            </a:r>
            <a:endParaRPr sz="3000" b="1">
              <a:solidFill>
                <a:srgbClr val="F1C232"/>
              </a:solidFill>
              <a:latin typeface="Meiryo"/>
              <a:ea typeface="Meiryo"/>
              <a:cs typeface="Meiryo"/>
              <a:sym typeface="Meiryo"/>
            </a:endParaRPr>
          </a:p>
        </p:txBody>
      </p:sp>
      <p:sp>
        <p:nvSpPr>
          <p:cNvPr id="491" name="Google Shape;491;p68"/>
          <p:cNvSpPr txBox="1"/>
          <p:nvPr/>
        </p:nvSpPr>
        <p:spPr>
          <a:xfrm>
            <a:off x="822625" y="1424250"/>
            <a:ext cx="7342800" cy="4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・あとはBP内で好きなタイミングで動画を再生させよう</a:t>
            </a:r>
            <a:endParaRPr b="1">
              <a:solidFill>
                <a:schemeClr val="lt1"/>
              </a:solidFill>
              <a:latin typeface="Meiryo"/>
              <a:ea typeface="Meiryo"/>
              <a:cs typeface="Meiryo"/>
              <a:sym typeface="Meiryo"/>
            </a:endParaRPr>
          </a:p>
        </p:txBody>
      </p:sp>
      <p:pic>
        <p:nvPicPr>
          <p:cNvPr id="492" name="Google Shape;492;p68"/>
          <p:cNvPicPr preferRelativeResize="0"/>
          <p:nvPr/>
        </p:nvPicPr>
        <p:blipFill>
          <a:blip r:embed="rId3">
            <a:alphaModFix/>
          </a:blip>
          <a:stretch>
            <a:fillRect/>
          </a:stretch>
        </p:blipFill>
        <p:spPr>
          <a:xfrm>
            <a:off x="2249225" y="2451625"/>
            <a:ext cx="4645551" cy="2569375"/>
          </a:xfrm>
          <a:prstGeom prst="rect">
            <a:avLst/>
          </a:prstGeom>
          <a:noFill/>
          <a:ln>
            <a:noFill/>
          </a:ln>
        </p:spPr>
      </p:pic>
      <p:sp>
        <p:nvSpPr>
          <p:cNvPr id="493" name="Google Shape;493;p68"/>
          <p:cNvSpPr txBox="1"/>
          <p:nvPr/>
        </p:nvSpPr>
        <p:spPr>
          <a:xfrm>
            <a:off x="822625" y="1957650"/>
            <a:ext cx="7342800" cy="4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・フェードなどを入れるといい感じになるのでおすすめ</a:t>
            </a:r>
            <a:endParaRPr b="1">
              <a:solidFill>
                <a:schemeClr val="lt1"/>
              </a:solidFill>
              <a:latin typeface="Meiryo"/>
              <a:ea typeface="Meiryo"/>
              <a:cs typeface="Meiryo"/>
              <a:sym typeface="Meiryo"/>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69"/>
          <p:cNvSpPr txBox="1">
            <a:spLocks noGrp="1"/>
          </p:cNvSpPr>
          <p:nvPr>
            <p:ph type="title"/>
          </p:nvPr>
        </p:nvSpPr>
        <p:spPr>
          <a:xfrm>
            <a:off x="3216450" y="2285400"/>
            <a:ext cx="2711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3000" b="1">
                <a:solidFill>
                  <a:srgbClr val="F1C232"/>
                </a:solidFill>
                <a:latin typeface="Meiryo"/>
                <a:ea typeface="Meiryo"/>
                <a:cs typeface="Meiryo"/>
                <a:sym typeface="Meiryo"/>
              </a:rPr>
              <a:t>「３.おまけ」</a:t>
            </a:r>
            <a:endParaRPr sz="3000" b="1">
              <a:solidFill>
                <a:srgbClr val="F1C232"/>
              </a:solidFill>
              <a:latin typeface="Meiryo"/>
              <a:ea typeface="Meiryo"/>
              <a:cs typeface="Meiryo"/>
              <a:sym typeface="Meiryo"/>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70"/>
          <p:cNvSpPr txBox="1">
            <a:spLocks noGrp="1"/>
          </p:cNvSpPr>
          <p:nvPr>
            <p:ph type="title"/>
          </p:nvPr>
        </p:nvSpPr>
        <p:spPr>
          <a:xfrm>
            <a:off x="2177100" y="2203350"/>
            <a:ext cx="4789800" cy="73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3000" b="1">
                <a:solidFill>
                  <a:srgbClr val="F1C232"/>
                </a:solidFill>
                <a:latin typeface="Meiryo"/>
                <a:ea typeface="Meiryo"/>
                <a:cs typeface="Meiryo"/>
                <a:sym typeface="Meiryo"/>
              </a:rPr>
              <a:t>「開発で少し困ったこと」</a:t>
            </a:r>
            <a:endParaRPr sz="3000" b="1">
              <a:solidFill>
                <a:srgbClr val="F1C232"/>
              </a:solidFill>
              <a:latin typeface="Meiryo"/>
              <a:ea typeface="Meiryo"/>
              <a:cs typeface="Meiryo"/>
              <a:sym typeface="Meiryo"/>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71"/>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「開発で少し困ったこと.1」</a:t>
            </a:r>
            <a:endParaRPr sz="3000" b="1">
              <a:solidFill>
                <a:srgbClr val="F1C232"/>
              </a:solidFill>
              <a:latin typeface="Meiryo"/>
              <a:ea typeface="Meiryo"/>
              <a:cs typeface="Meiryo"/>
              <a:sym typeface="Meiryo"/>
            </a:endParaRPr>
          </a:p>
        </p:txBody>
      </p:sp>
      <p:sp>
        <p:nvSpPr>
          <p:cNvPr id="509" name="Google Shape;509;p71"/>
          <p:cNvSpPr txBox="1"/>
          <p:nvPr/>
        </p:nvSpPr>
        <p:spPr>
          <a:xfrm>
            <a:off x="1896150" y="2076000"/>
            <a:ext cx="5351700" cy="99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sz="3000" b="1">
                <a:solidFill>
                  <a:srgbClr val="FFFFFF"/>
                </a:solidFill>
                <a:latin typeface="Meiryo"/>
                <a:ea typeface="Meiryo"/>
                <a:cs typeface="Meiryo"/>
                <a:sym typeface="Meiryo"/>
              </a:rPr>
              <a:t>プログラムにコメントがない</a:t>
            </a:r>
            <a:endParaRPr sz="3000" b="1">
              <a:solidFill>
                <a:srgbClr val="FFFFFF"/>
              </a:solidFill>
              <a:latin typeface="Meiryo"/>
              <a:ea typeface="Meiryo"/>
              <a:cs typeface="Meiryo"/>
              <a:sym typeface="Meiry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8"/>
          <p:cNvSpPr txBox="1">
            <a:spLocks noGrp="1"/>
          </p:cNvSpPr>
          <p:nvPr>
            <p:ph type="title"/>
          </p:nvPr>
        </p:nvSpPr>
        <p:spPr>
          <a:xfrm>
            <a:off x="3096000" y="2285400"/>
            <a:ext cx="2952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3000" b="1">
                <a:solidFill>
                  <a:srgbClr val="F1C232"/>
                </a:solidFill>
                <a:latin typeface="Meiryo"/>
                <a:ea typeface="Meiryo"/>
                <a:cs typeface="Meiryo"/>
                <a:sym typeface="Meiryo"/>
              </a:rPr>
              <a:t>どうでしたか？</a:t>
            </a:r>
            <a:endParaRPr sz="3000" b="1">
              <a:solidFill>
                <a:srgbClr val="F1C232"/>
              </a:solidFill>
              <a:latin typeface="Meiryo"/>
              <a:ea typeface="Meiryo"/>
              <a:cs typeface="Meiryo"/>
              <a:sym typeface="Meiryo"/>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72"/>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「課題」</a:t>
            </a:r>
            <a:endParaRPr sz="3000" b="1">
              <a:solidFill>
                <a:srgbClr val="F1C232"/>
              </a:solidFill>
              <a:latin typeface="Meiryo"/>
              <a:ea typeface="Meiryo"/>
              <a:cs typeface="Meiryo"/>
              <a:sym typeface="Meiryo"/>
            </a:endParaRPr>
          </a:p>
        </p:txBody>
      </p:sp>
      <p:sp>
        <p:nvSpPr>
          <p:cNvPr id="515" name="Google Shape;515;p72"/>
          <p:cNvSpPr txBox="1"/>
          <p:nvPr/>
        </p:nvSpPr>
        <p:spPr>
          <a:xfrm>
            <a:off x="822625" y="14242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・特定のプログラムを探すのに時間がかかる。</a:t>
            </a:r>
            <a:endParaRPr b="1">
              <a:solidFill>
                <a:srgbClr val="FFFFFF"/>
              </a:solidFill>
              <a:latin typeface="Meiryo"/>
              <a:ea typeface="Meiryo"/>
              <a:cs typeface="Meiryo"/>
              <a:sym typeface="Meiryo"/>
            </a:endParaRPr>
          </a:p>
        </p:txBody>
      </p:sp>
      <p:sp>
        <p:nvSpPr>
          <p:cNvPr id="516" name="Google Shape;516;p72"/>
          <p:cNvSpPr txBox="1"/>
          <p:nvPr/>
        </p:nvSpPr>
        <p:spPr>
          <a:xfrm>
            <a:off x="822625" y="18553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・コードの流れを理解するのに時間がかかる</a:t>
            </a:r>
            <a:endParaRPr b="1">
              <a:solidFill>
                <a:schemeClr val="lt1"/>
              </a:solidFill>
              <a:latin typeface="Meiryo"/>
              <a:ea typeface="Meiryo"/>
              <a:cs typeface="Meiryo"/>
              <a:sym typeface="Meiryo"/>
            </a:endParaRPr>
          </a:p>
          <a:p>
            <a:pPr marL="0" lvl="0" indent="0" algn="l" rtl="0">
              <a:spcBef>
                <a:spcPts val="0"/>
              </a:spcBef>
              <a:spcAft>
                <a:spcPts val="0"/>
              </a:spcAft>
              <a:buNone/>
            </a:pPr>
            <a:endParaRPr b="1">
              <a:solidFill>
                <a:srgbClr val="FFFFFF"/>
              </a:solidFill>
              <a:latin typeface="Meiryo"/>
              <a:ea typeface="Meiryo"/>
              <a:cs typeface="Meiryo"/>
              <a:sym typeface="Meiryo"/>
            </a:endParaRPr>
          </a:p>
        </p:txBody>
      </p:sp>
      <p:pic>
        <p:nvPicPr>
          <p:cNvPr id="517" name="Google Shape;517;p72"/>
          <p:cNvPicPr preferRelativeResize="0"/>
          <p:nvPr/>
        </p:nvPicPr>
        <p:blipFill>
          <a:blip r:embed="rId3">
            <a:alphaModFix/>
          </a:blip>
          <a:stretch>
            <a:fillRect/>
          </a:stretch>
        </p:blipFill>
        <p:spPr>
          <a:xfrm>
            <a:off x="2580971" y="2372275"/>
            <a:ext cx="3982054" cy="26436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73"/>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「解決」</a:t>
            </a:r>
            <a:endParaRPr sz="3000" b="1">
              <a:solidFill>
                <a:srgbClr val="F1C232"/>
              </a:solidFill>
              <a:latin typeface="Meiryo"/>
              <a:ea typeface="Meiryo"/>
              <a:cs typeface="Meiryo"/>
              <a:sym typeface="Meiryo"/>
            </a:endParaRPr>
          </a:p>
        </p:txBody>
      </p:sp>
      <p:pic>
        <p:nvPicPr>
          <p:cNvPr id="523" name="Google Shape;523;p73"/>
          <p:cNvPicPr preferRelativeResize="0"/>
          <p:nvPr/>
        </p:nvPicPr>
        <p:blipFill>
          <a:blip r:embed="rId3">
            <a:alphaModFix/>
          </a:blip>
          <a:stretch>
            <a:fillRect/>
          </a:stretch>
        </p:blipFill>
        <p:spPr>
          <a:xfrm>
            <a:off x="1664560" y="2231700"/>
            <a:ext cx="5814876" cy="2783225"/>
          </a:xfrm>
          <a:prstGeom prst="rect">
            <a:avLst/>
          </a:prstGeom>
          <a:noFill/>
          <a:ln>
            <a:noFill/>
          </a:ln>
        </p:spPr>
      </p:pic>
      <p:sp>
        <p:nvSpPr>
          <p:cNvPr id="524" name="Google Shape;524;p73"/>
          <p:cNvSpPr txBox="1"/>
          <p:nvPr/>
        </p:nvSpPr>
        <p:spPr>
          <a:xfrm>
            <a:off x="836600" y="1419600"/>
            <a:ext cx="43824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・何のプログラムなのかをコメントを書いて説明</a:t>
            </a:r>
            <a:endParaRPr b="1">
              <a:solidFill>
                <a:srgbClr val="FFFFFF"/>
              </a:solidFill>
              <a:latin typeface="Meiryo"/>
              <a:ea typeface="Meiryo"/>
              <a:cs typeface="Meiryo"/>
              <a:sym typeface="Meiryo"/>
            </a:endParaRPr>
          </a:p>
          <a:p>
            <a:pPr marL="0" lvl="0" indent="0" algn="l" rtl="0">
              <a:spcBef>
                <a:spcPts val="0"/>
              </a:spcBef>
              <a:spcAft>
                <a:spcPts val="0"/>
              </a:spcAft>
              <a:buNone/>
            </a:pPr>
            <a:endParaRPr b="1">
              <a:solidFill>
                <a:srgbClr val="FFFFFF"/>
              </a:solidFill>
              <a:latin typeface="Meiryo"/>
              <a:ea typeface="Meiryo"/>
              <a:cs typeface="Meiryo"/>
              <a:sym typeface="Meiryo"/>
            </a:endParaRPr>
          </a:p>
        </p:txBody>
      </p:sp>
      <p:sp>
        <p:nvSpPr>
          <p:cNvPr id="525" name="Google Shape;525;p73"/>
          <p:cNvSpPr txBox="1"/>
          <p:nvPr/>
        </p:nvSpPr>
        <p:spPr>
          <a:xfrm>
            <a:off x="836600" y="1800600"/>
            <a:ext cx="29310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・色をつけて区別する</a:t>
            </a:r>
            <a:endParaRPr b="1">
              <a:solidFill>
                <a:srgbClr val="FFFFFF"/>
              </a:solidFill>
              <a:latin typeface="Meiryo"/>
              <a:ea typeface="Meiryo"/>
              <a:cs typeface="Meiryo"/>
              <a:sym typeface="Meiryo"/>
            </a:endParaRPr>
          </a:p>
          <a:p>
            <a:pPr marL="0" lvl="0" indent="0" algn="l" rtl="0">
              <a:spcBef>
                <a:spcPts val="0"/>
              </a:spcBef>
              <a:spcAft>
                <a:spcPts val="0"/>
              </a:spcAft>
              <a:buNone/>
            </a:pPr>
            <a:endParaRPr b="1">
              <a:solidFill>
                <a:srgbClr val="FFFFFF"/>
              </a:solidFill>
              <a:latin typeface="Meiryo"/>
              <a:ea typeface="Meiryo"/>
              <a:cs typeface="Meiryo"/>
              <a:sym typeface="Meiryo"/>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74"/>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「効果」</a:t>
            </a:r>
            <a:endParaRPr sz="3000" b="1">
              <a:solidFill>
                <a:srgbClr val="F1C232"/>
              </a:solidFill>
              <a:latin typeface="Meiryo"/>
              <a:ea typeface="Meiryo"/>
              <a:cs typeface="Meiryo"/>
              <a:sym typeface="Meiryo"/>
            </a:endParaRPr>
          </a:p>
        </p:txBody>
      </p:sp>
      <p:sp>
        <p:nvSpPr>
          <p:cNvPr id="531" name="Google Shape;531;p74"/>
          <p:cNvSpPr txBox="1"/>
          <p:nvPr/>
        </p:nvSpPr>
        <p:spPr>
          <a:xfrm>
            <a:off x="822625" y="14242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・瞬時に何のコードかを把握させることで、比較的すぐにプログラムを特定できた</a:t>
            </a:r>
            <a:endParaRPr b="1">
              <a:solidFill>
                <a:srgbClr val="FFFFFF"/>
              </a:solidFill>
              <a:latin typeface="Meiryo"/>
              <a:ea typeface="Meiryo"/>
              <a:cs typeface="Meiryo"/>
              <a:sym typeface="Meiryo"/>
            </a:endParaRPr>
          </a:p>
        </p:txBody>
      </p:sp>
      <p:sp>
        <p:nvSpPr>
          <p:cNvPr id="532" name="Google Shape;532;p74"/>
          <p:cNvSpPr txBox="1"/>
          <p:nvPr/>
        </p:nvSpPr>
        <p:spPr>
          <a:xfrm>
            <a:off x="822625" y="18553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・コードでは伝えられない部分を書くことで理解するスピードが上がった</a:t>
            </a:r>
            <a:endParaRPr b="1">
              <a:solidFill>
                <a:srgbClr val="FFFFFF"/>
              </a:solidFill>
              <a:latin typeface="Meiryo"/>
              <a:ea typeface="Meiryo"/>
              <a:cs typeface="Meiryo"/>
              <a:sym typeface="Meiryo"/>
            </a:endParaRPr>
          </a:p>
        </p:txBody>
      </p:sp>
      <p:pic>
        <p:nvPicPr>
          <p:cNvPr id="533" name="Google Shape;533;p74"/>
          <p:cNvPicPr preferRelativeResize="0"/>
          <p:nvPr/>
        </p:nvPicPr>
        <p:blipFill>
          <a:blip r:embed="rId3">
            <a:alphaModFix/>
          </a:blip>
          <a:stretch>
            <a:fillRect/>
          </a:stretch>
        </p:blipFill>
        <p:spPr>
          <a:xfrm>
            <a:off x="5539400" y="3006725"/>
            <a:ext cx="2715900" cy="1579550"/>
          </a:xfrm>
          <a:prstGeom prst="rect">
            <a:avLst/>
          </a:prstGeom>
          <a:noFill/>
          <a:ln>
            <a:noFill/>
          </a:ln>
        </p:spPr>
      </p:pic>
      <p:pic>
        <p:nvPicPr>
          <p:cNvPr id="534" name="Google Shape;534;p74"/>
          <p:cNvPicPr preferRelativeResize="0"/>
          <p:nvPr/>
        </p:nvPicPr>
        <p:blipFill>
          <a:blip r:embed="rId4">
            <a:alphaModFix/>
          </a:blip>
          <a:stretch>
            <a:fillRect/>
          </a:stretch>
        </p:blipFill>
        <p:spPr>
          <a:xfrm>
            <a:off x="905825" y="3006725"/>
            <a:ext cx="2715900" cy="1579550"/>
          </a:xfrm>
          <a:prstGeom prst="rect">
            <a:avLst/>
          </a:prstGeom>
          <a:noFill/>
          <a:ln>
            <a:noFill/>
          </a:ln>
        </p:spPr>
      </p:pic>
      <p:sp>
        <p:nvSpPr>
          <p:cNvPr id="535" name="Google Shape;535;p74"/>
          <p:cNvSpPr/>
          <p:nvPr/>
        </p:nvSpPr>
        <p:spPr>
          <a:xfrm>
            <a:off x="3918300" y="3472800"/>
            <a:ext cx="1307400" cy="647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74"/>
          <p:cNvSpPr txBox="1"/>
          <p:nvPr/>
        </p:nvSpPr>
        <p:spPr>
          <a:xfrm>
            <a:off x="1579625" y="2577575"/>
            <a:ext cx="13683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コメントなし</a:t>
            </a:r>
            <a:endParaRPr b="1">
              <a:solidFill>
                <a:srgbClr val="FFFFFF"/>
              </a:solidFill>
              <a:latin typeface="Meiryo"/>
              <a:ea typeface="Meiryo"/>
              <a:cs typeface="Meiryo"/>
              <a:sym typeface="Meiryo"/>
            </a:endParaRPr>
          </a:p>
        </p:txBody>
      </p:sp>
      <p:sp>
        <p:nvSpPr>
          <p:cNvPr id="537" name="Google Shape;537;p74"/>
          <p:cNvSpPr txBox="1"/>
          <p:nvPr/>
        </p:nvSpPr>
        <p:spPr>
          <a:xfrm>
            <a:off x="6213200" y="2577575"/>
            <a:ext cx="13683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コメントあり</a:t>
            </a:r>
            <a:endParaRPr b="1">
              <a:solidFill>
                <a:srgbClr val="FFFFFF"/>
              </a:solidFill>
              <a:latin typeface="Meiryo"/>
              <a:ea typeface="Meiryo"/>
              <a:cs typeface="Meiryo"/>
              <a:sym typeface="Meiryo"/>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75"/>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「開発で少し困ったこと.2」</a:t>
            </a:r>
            <a:endParaRPr sz="3000" b="1">
              <a:solidFill>
                <a:srgbClr val="F1C232"/>
              </a:solidFill>
              <a:latin typeface="Meiryo"/>
              <a:ea typeface="Meiryo"/>
              <a:cs typeface="Meiryo"/>
              <a:sym typeface="Meiryo"/>
            </a:endParaRPr>
          </a:p>
        </p:txBody>
      </p:sp>
      <p:sp>
        <p:nvSpPr>
          <p:cNvPr id="543" name="Google Shape;543;p75"/>
          <p:cNvSpPr txBox="1"/>
          <p:nvPr/>
        </p:nvSpPr>
        <p:spPr>
          <a:xfrm>
            <a:off x="3292200" y="2254050"/>
            <a:ext cx="2559600" cy="63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sz="3000" b="1">
                <a:solidFill>
                  <a:srgbClr val="FFFFFF"/>
                </a:solidFill>
                <a:latin typeface="Meiryo"/>
                <a:ea typeface="Meiryo"/>
                <a:cs typeface="Meiryo"/>
                <a:sym typeface="Meiryo"/>
              </a:rPr>
              <a:t>命名が不規則</a:t>
            </a:r>
            <a:endParaRPr sz="3000" b="1">
              <a:solidFill>
                <a:srgbClr val="FFFFFF"/>
              </a:solidFill>
              <a:latin typeface="Meiryo"/>
              <a:ea typeface="Meiryo"/>
              <a:cs typeface="Meiryo"/>
              <a:sym typeface="Meiryo"/>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76"/>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「課題」</a:t>
            </a:r>
            <a:endParaRPr sz="3000" b="1">
              <a:solidFill>
                <a:srgbClr val="F1C232"/>
              </a:solidFill>
              <a:latin typeface="Meiryo"/>
              <a:ea typeface="Meiryo"/>
              <a:cs typeface="Meiryo"/>
              <a:sym typeface="Meiryo"/>
            </a:endParaRPr>
          </a:p>
        </p:txBody>
      </p:sp>
      <p:sp>
        <p:nvSpPr>
          <p:cNvPr id="549" name="Google Shape;549;p76"/>
          <p:cNvSpPr txBox="1"/>
          <p:nvPr/>
        </p:nvSpPr>
        <p:spPr>
          <a:xfrm>
            <a:off x="822625" y="1424250"/>
            <a:ext cx="77136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・名前で区別がつけられない(ブループリント、関数、変数、マテリアル、アニメーション)</a:t>
            </a:r>
            <a:endParaRPr b="1">
              <a:solidFill>
                <a:srgbClr val="FFFFFF"/>
              </a:solidFill>
              <a:latin typeface="Meiryo"/>
              <a:ea typeface="Meiryo"/>
              <a:cs typeface="Meiryo"/>
              <a:sym typeface="Meiryo"/>
            </a:endParaRPr>
          </a:p>
        </p:txBody>
      </p:sp>
      <p:sp>
        <p:nvSpPr>
          <p:cNvPr id="550" name="Google Shape;550;p76"/>
          <p:cNvSpPr/>
          <p:nvPr/>
        </p:nvSpPr>
        <p:spPr>
          <a:xfrm>
            <a:off x="5597250" y="2515050"/>
            <a:ext cx="1253700" cy="544500"/>
          </a:xfrm>
          <a:prstGeom prst="wedgeRectCallout">
            <a:avLst>
              <a:gd name="adj1" fmla="val -18292"/>
              <a:gd name="adj2" fmla="val 208999"/>
            </a:avLst>
          </a:prstGeom>
          <a:solidFill>
            <a:srgbClr val="F1C232"/>
          </a:solidFill>
          <a:ln w="3810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AnimBP??</a:t>
            </a:r>
            <a:endParaRPr b="1">
              <a:solidFill>
                <a:srgbClr val="FFFFFF"/>
              </a:solidFill>
              <a:latin typeface="Meiryo"/>
              <a:ea typeface="Meiryo"/>
              <a:cs typeface="Meiryo"/>
              <a:sym typeface="Meiryo"/>
            </a:endParaRPr>
          </a:p>
        </p:txBody>
      </p:sp>
      <p:sp>
        <p:nvSpPr>
          <p:cNvPr id="551" name="Google Shape;551;p76"/>
          <p:cNvSpPr txBox="1"/>
          <p:nvPr/>
        </p:nvSpPr>
        <p:spPr>
          <a:xfrm>
            <a:off x="822625" y="18553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・ファイル名検索で見つけられない</a:t>
            </a:r>
            <a:endParaRPr b="1">
              <a:solidFill>
                <a:schemeClr val="lt1"/>
              </a:solidFill>
              <a:latin typeface="Meiryo"/>
              <a:ea typeface="Meiryo"/>
              <a:cs typeface="Meiryo"/>
              <a:sym typeface="Meiryo"/>
            </a:endParaRPr>
          </a:p>
          <a:p>
            <a:pPr marL="0" lvl="0" indent="0" algn="l" rtl="0">
              <a:spcBef>
                <a:spcPts val="0"/>
              </a:spcBef>
              <a:spcAft>
                <a:spcPts val="0"/>
              </a:spcAft>
              <a:buNone/>
            </a:pPr>
            <a:endParaRPr b="1">
              <a:solidFill>
                <a:srgbClr val="FFFFFF"/>
              </a:solidFill>
              <a:latin typeface="Meiryo"/>
              <a:ea typeface="Meiryo"/>
              <a:cs typeface="Meiryo"/>
              <a:sym typeface="Meiryo"/>
            </a:endParaRPr>
          </a:p>
        </p:txBody>
      </p:sp>
      <p:sp>
        <p:nvSpPr>
          <p:cNvPr id="552" name="Google Shape;552;p76"/>
          <p:cNvSpPr/>
          <p:nvPr/>
        </p:nvSpPr>
        <p:spPr>
          <a:xfrm>
            <a:off x="6950475" y="3059550"/>
            <a:ext cx="824100" cy="544500"/>
          </a:xfrm>
          <a:prstGeom prst="wedgeRectCallout">
            <a:avLst>
              <a:gd name="adj1" fmla="val -138512"/>
              <a:gd name="adj2" fmla="val 129215"/>
            </a:avLst>
          </a:prstGeom>
          <a:solidFill>
            <a:srgbClr val="F1C232"/>
          </a:solidFill>
          <a:ln w="3810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ABP??</a:t>
            </a:r>
            <a:endParaRPr b="1">
              <a:solidFill>
                <a:srgbClr val="FFFFFF"/>
              </a:solidFill>
              <a:latin typeface="Meiryo"/>
              <a:ea typeface="Meiryo"/>
              <a:cs typeface="Meiryo"/>
              <a:sym typeface="Meiryo"/>
            </a:endParaRPr>
          </a:p>
        </p:txBody>
      </p:sp>
      <p:sp>
        <p:nvSpPr>
          <p:cNvPr id="553" name="Google Shape;553;p76"/>
          <p:cNvSpPr/>
          <p:nvPr/>
        </p:nvSpPr>
        <p:spPr>
          <a:xfrm flipH="1">
            <a:off x="2434925" y="2515050"/>
            <a:ext cx="1253700" cy="544500"/>
          </a:xfrm>
          <a:prstGeom prst="wedgeRectCallout">
            <a:avLst>
              <a:gd name="adj1" fmla="val -18292"/>
              <a:gd name="adj2" fmla="val 208999"/>
            </a:avLst>
          </a:prstGeom>
          <a:solidFill>
            <a:srgbClr val="F1C232"/>
          </a:solidFill>
          <a:ln w="3810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Widget?</a:t>
            </a:r>
            <a:endParaRPr b="1">
              <a:solidFill>
                <a:srgbClr val="FFFFFF"/>
              </a:solidFill>
              <a:latin typeface="Meiryo"/>
              <a:ea typeface="Meiryo"/>
              <a:cs typeface="Meiryo"/>
              <a:sym typeface="Meiryo"/>
            </a:endParaRPr>
          </a:p>
        </p:txBody>
      </p:sp>
      <p:sp>
        <p:nvSpPr>
          <p:cNvPr id="554" name="Google Shape;554;p76"/>
          <p:cNvSpPr/>
          <p:nvPr/>
        </p:nvSpPr>
        <p:spPr>
          <a:xfrm flipH="1">
            <a:off x="1511300" y="3059550"/>
            <a:ext cx="824100" cy="544500"/>
          </a:xfrm>
          <a:prstGeom prst="wedgeRectCallout">
            <a:avLst>
              <a:gd name="adj1" fmla="val -138512"/>
              <a:gd name="adj2" fmla="val 129215"/>
            </a:avLst>
          </a:prstGeom>
          <a:solidFill>
            <a:srgbClr val="F1C232"/>
          </a:solidFill>
          <a:ln w="3810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UI??</a:t>
            </a:r>
            <a:endParaRPr b="1">
              <a:solidFill>
                <a:srgbClr val="FFFFFF"/>
              </a:solidFill>
              <a:latin typeface="Meiryo"/>
              <a:ea typeface="Meiryo"/>
              <a:cs typeface="Meiryo"/>
              <a:sym typeface="Meiryo"/>
            </a:endParaRPr>
          </a:p>
        </p:txBody>
      </p:sp>
      <p:pic>
        <p:nvPicPr>
          <p:cNvPr id="555" name="Google Shape;555;p76"/>
          <p:cNvPicPr preferRelativeResize="0"/>
          <p:nvPr/>
        </p:nvPicPr>
        <p:blipFill>
          <a:blip r:embed="rId3">
            <a:alphaModFix/>
          </a:blip>
          <a:stretch>
            <a:fillRect/>
          </a:stretch>
        </p:blipFill>
        <p:spPr>
          <a:xfrm>
            <a:off x="1809238" y="4092425"/>
            <a:ext cx="2505075" cy="552450"/>
          </a:xfrm>
          <a:prstGeom prst="rect">
            <a:avLst/>
          </a:prstGeom>
          <a:noFill/>
          <a:ln>
            <a:noFill/>
          </a:ln>
        </p:spPr>
      </p:pic>
      <p:pic>
        <p:nvPicPr>
          <p:cNvPr id="556" name="Google Shape;556;p76"/>
          <p:cNvPicPr preferRelativeResize="0"/>
          <p:nvPr/>
        </p:nvPicPr>
        <p:blipFill>
          <a:blip r:embed="rId4">
            <a:alphaModFix/>
          </a:blip>
          <a:stretch>
            <a:fillRect/>
          </a:stretch>
        </p:blipFill>
        <p:spPr>
          <a:xfrm>
            <a:off x="4981075" y="4101950"/>
            <a:ext cx="2486025" cy="5334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77"/>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「解決」</a:t>
            </a:r>
            <a:endParaRPr sz="3000" b="1">
              <a:solidFill>
                <a:srgbClr val="F1C232"/>
              </a:solidFill>
              <a:latin typeface="Meiryo"/>
              <a:ea typeface="Meiryo"/>
              <a:cs typeface="Meiryo"/>
              <a:sym typeface="Meiryo"/>
            </a:endParaRPr>
          </a:p>
        </p:txBody>
      </p:sp>
      <p:sp>
        <p:nvSpPr>
          <p:cNvPr id="562" name="Google Shape;562;p77"/>
          <p:cNvSpPr txBox="1"/>
          <p:nvPr/>
        </p:nvSpPr>
        <p:spPr>
          <a:xfrm>
            <a:off x="854250" y="1869600"/>
            <a:ext cx="4905300" cy="48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・Epic Gamesさんの資料を参考にしました。</a:t>
            </a:r>
            <a:endParaRPr b="1">
              <a:solidFill>
                <a:srgbClr val="F1C232"/>
              </a:solidFill>
              <a:latin typeface="Meiryo"/>
              <a:ea typeface="Meiryo"/>
              <a:cs typeface="Meiryo"/>
              <a:sym typeface="Meiryo"/>
            </a:endParaRPr>
          </a:p>
        </p:txBody>
      </p:sp>
      <p:pic>
        <p:nvPicPr>
          <p:cNvPr id="563" name="Google Shape;563;p77"/>
          <p:cNvPicPr preferRelativeResize="0"/>
          <p:nvPr/>
        </p:nvPicPr>
        <p:blipFill>
          <a:blip r:embed="rId3">
            <a:alphaModFix/>
          </a:blip>
          <a:stretch>
            <a:fillRect/>
          </a:stretch>
        </p:blipFill>
        <p:spPr>
          <a:xfrm>
            <a:off x="6033200" y="1284675"/>
            <a:ext cx="2555725" cy="3382850"/>
          </a:xfrm>
          <a:prstGeom prst="rect">
            <a:avLst/>
          </a:prstGeom>
          <a:noFill/>
          <a:ln>
            <a:noFill/>
          </a:ln>
        </p:spPr>
      </p:pic>
      <p:sp>
        <p:nvSpPr>
          <p:cNvPr id="564" name="Google Shape;564;p77"/>
          <p:cNvSpPr txBox="1"/>
          <p:nvPr/>
        </p:nvSpPr>
        <p:spPr>
          <a:xfrm>
            <a:off x="822625" y="1424250"/>
            <a:ext cx="4905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・チームで話して細かく命名規則を決めた</a:t>
            </a:r>
            <a:endParaRPr b="1">
              <a:solidFill>
                <a:srgbClr val="FFFFFF"/>
              </a:solidFill>
              <a:latin typeface="Meiryo"/>
              <a:ea typeface="Meiryo"/>
              <a:cs typeface="Meiryo"/>
              <a:sym typeface="Meiryo"/>
            </a:endParaRPr>
          </a:p>
        </p:txBody>
      </p:sp>
      <p:sp>
        <p:nvSpPr>
          <p:cNvPr id="565" name="Google Shape;565;p77"/>
          <p:cNvSpPr txBox="1"/>
          <p:nvPr/>
        </p:nvSpPr>
        <p:spPr>
          <a:xfrm>
            <a:off x="5957000" y="916950"/>
            <a:ext cx="1179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(一部抜粋)</a:t>
            </a:r>
            <a:endParaRPr b="1">
              <a:solidFill>
                <a:srgbClr val="FFFFFF"/>
              </a:solidFill>
              <a:latin typeface="Meiryo"/>
              <a:ea typeface="Meiryo"/>
              <a:cs typeface="Meiryo"/>
              <a:sym typeface="Meiryo"/>
            </a:endParaRPr>
          </a:p>
        </p:txBody>
      </p:sp>
      <p:sp>
        <p:nvSpPr>
          <p:cNvPr id="566" name="Google Shape;566;p77"/>
          <p:cNvSpPr txBox="1"/>
          <p:nvPr/>
        </p:nvSpPr>
        <p:spPr>
          <a:xfrm>
            <a:off x="854250" y="2357400"/>
            <a:ext cx="4905300" cy="48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URL：</a:t>
            </a:r>
            <a:r>
              <a:rPr lang="ja" sz="1100" b="1" u="sng">
                <a:solidFill>
                  <a:srgbClr val="F1C232"/>
                </a:solidFill>
                <a:hlinkClick r:id="rId4"/>
              </a:rPr>
              <a:t>https://wiki.unrealengine.com/Assets_Naming_Convention_JP</a:t>
            </a:r>
            <a:endParaRPr b="1">
              <a:solidFill>
                <a:srgbClr val="F1C232"/>
              </a:solidFill>
              <a:latin typeface="Meiryo"/>
              <a:ea typeface="Meiryo"/>
              <a:cs typeface="Meiryo"/>
              <a:sym typeface="Meiryo"/>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78"/>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「効果」</a:t>
            </a:r>
            <a:endParaRPr sz="3000" b="1">
              <a:solidFill>
                <a:srgbClr val="F1C232"/>
              </a:solidFill>
              <a:latin typeface="Meiryo"/>
              <a:ea typeface="Meiryo"/>
              <a:cs typeface="Meiryo"/>
              <a:sym typeface="Meiryo"/>
            </a:endParaRPr>
          </a:p>
        </p:txBody>
      </p:sp>
      <p:sp>
        <p:nvSpPr>
          <p:cNvPr id="572" name="Google Shape;572;p78"/>
          <p:cNvSpPr txBox="1"/>
          <p:nvPr/>
        </p:nvSpPr>
        <p:spPr>
          <a:xfrm>
            <a:off x="822625" y="14242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・目的のファイルに早くたどり着ける</a:t>
            </a:r>
            <a:endParaRPr b="1">
              <a:solidFill>
                <a:srgbClr val="FFFFFF"/>
              </a:solidFill>
              <a:latin typeface="Meiryo"/>
              <a:ea typeface="Meiryo"/>
              <a:cs typeface="Meiryo"/>
              <a:sym typeface="Meiryo"/>
            </a:endParaRPr>
          </a:p>
        </p:txBody>
      </p:sp>
      <p:sp>
        <p:nvSpPr>
          <p:cNvPr id="573" name="Google Shape;573;p78"/>
          <p:cNvSpPr txBox="1"/>
          <p:nvPr/>
        </p:nvSpPr>
        <p:spPr>
          <a:xfrm>
            <a:off x="822625" y="18814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・数が多いもの(Particle,Material)でも名前で判別できるようになって良い</a:t>
            </a:r>
            <a:endParaRPr b="1">
              <a:solidFill>
                <a:srgbClr val="FFFFFF"/>
              </a:solidFill>
              <a:latin typeface="Meiryo"/>
              <a:ea typeface="Meiryo"/>
              <a:cs typeface="Meiryo"/>
              <a:sym typeface="Meiryo"/>
            </a:endParaRPr>
          </a:p>
        </p:txBody>
      </p:sp>
      <p:pic>
        <p:nvPicPr>
          <p:cNvPr id="574" name="Google Shape;574;p78"/>
          <p:cNvPicPr preferRelativeResize="0"/>
          <p:nvPr/>
        </p:nvPicPr>
        <p:blipFill>
          <a:blip r:embed="rId3">
            <a:alphaModFix/>
          </a:blip>
          <a:stretch>
            <a:fillRect/>
          </a:stretch>
        </p:blipFill>
        <p:spPr>
          <a:xfrm>
            <a:off x="942975" y="2971025"/>
            <a:ext cx="3905250" cy="1257300"/>
          </a:xfrm>
          <a:prstGeom prst="rect">
            <a:avLst/>
          </a:prstGeom>
          <a:noFill/>
          <a:ln>
            <a:noFill/>
          </a:ln>
        </p:spPr>
      </p:pic>
      <p:sp>
        <p:nvSpPr>
          <p:cNvPr id="575" name="Google Shape;575;p78"/>
          <p:cNvSpPr txBox="1"/>
          <p:nvPr/>
        </p:nvSpPr>
        <p:spPr>
          <a:xfrm>
            <a:off x="875550" y="2539925"/>
            <a:ext cx="2211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実際に決めたもの(一部)</a:t>
            </a:r>
            <a:endParaRPr b="1">
              <a:solidFill>
                <a:srgbClr val="FFFFFF"/>
              </a:solidFill>
              <a:latin typeface="Meiryo"/>
              <a:ea typeface="Meiryo"/>
              <a:cs typeface="Meiryo"/>
              <a:sym typeface="Meiryo"/>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79"/>
          <p:cNvSpPr txBox="1"/>
          <p:nvPr/>
        </p:nvSpPr>
        <p:spPr>
          <a:xfrm>
            <a:off x="848550" y="2266500"/>
            <a:ext cx="7446900" cy="61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sz="3000" b="1">
                <a:solidFill>
                  <a:srgbClr val="F1C232"/>
                </a:solidFill>
                <a:latin typeface="Meiryo"/>
                <a:ea typeface="Meiryo"/>
                <a:cs typeface="Meiryo"/>
                <a:sym typeface="Meiryo"/>
              </a:rPr>
              <a:t>「個人的に好きなプラグインを一つ紹介」</a:t>
            </a:r>
            <a:endParaRPr sz="3000" b="1">
              <a:solidFill>
                <a:srgbClr val="F1C232"/>
              </a:solidFill>
              <a:latin typeface="Meiryo"/>
              <a:ea typeface="Meiryo"/>
              <a:cs typeface="Meiryo"/>
              <a:sym typeface="Meiryo"/>
            </a:endParaRPr>
          </a:p>
          <a:p>
            <a:pPr marL="0" lvl="0" indent="0" algn="l" rtl="0">
              <a:spcBef>
                <a:spcPts val="0"/>
              </a:spcBef>
              <a:spcAft>
                <a:spcPts val="0"/>
              </a:spcAft>
              <a:buNone/>
            </a:pPr>
            <a:endParaRPr sz="3600" b="1">
              <a:solidFill>
                <a:srgbClr val="FFFFFF"/>
              </a:solidFill>
              <a:latin typeface="Meiryo"/>
              <a:ea typeface="Meiryo"/>
              <a:cs typeface="Meiryo"/>
              <a:sym typeface="Meiryo"/>
            </a:endParaRPr>
          </a:p>
          <a:p>
            <a:pPr marL="0" lvl="0" indent="0" algn="l" rtl="0">
              <a:spcBef>
                <a:spcPts val="0"/>
              </a:spcBef>
              <a:spcAft>
                <a:spcPts val="0"/>
              </a:spcAft>
              <a:buNone/>
            </a:pPr>
            <a:endParaRPr sz="4800">
              <a:solidFill>
                <a:srgbClr val="FFFFFF"/>
              </a:solidFill>
              <a:latin typeface="Meiryo"/>
              <a:ea typeface="Meiryo"/>
              <a:cs typeface="Meiryo"/>
              <a:sym typeface="Meiryo"/>
            </a:endParaRPr>
          </a:p>
          <a:p>
            <a:pPr marL="0" lvl="0" indent="0" algn="l" rtl="0">
              <a:spcBef>
                <a:spcPts val="0"/>
              </a:spcBef>
              <a:spcAft>
                <a:spcPts val="0"/>
              </a:spcAft>
              <a:buNone/>
            </a:pPr>
            <a:endParaRPr>
              <a:solidFill>
                <a:srgbClr val="FFFFFF"/>
              </a:solidFill>
              <a:latin typeface="Meiryo"/>
              <a:ea typeface="Meiryo"/>
              <a:cs typeface="Meiryo"/>
              <a:sym typeface="Meiryo"/>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80"/>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「Electronic Nodes」</a:t>
            </a:r>
            <a:endParaRPr sz="3000" b="1">
              <a:solidFill>
                <a:srgbClr val="F1C232"/>
              </a:solidFill>
              <a:latin typeface="Meiryo"/>
              <a:ea typeface="Meiryo"/>
              <a:cs typeface="Meiryo"/>
              <a:sym typeface="Meiryo"/>
            </a:endParaRPr>
          </a:p>
        </p:txBody>
      </p:sp>
      <p:sp>
        <p:nvSpPr>
          <p:cNvPr id="586" name="Google Shape;586;p80"/>
          <p:cNvSpPr txBox="1"/>
          <p:nvPr/>
        </p:nvSpPr>
        <p:spPr>
          <a:xfrm>
            <a:off x="822625" y="1424250"/>
            <a:ext cx="74187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・ノードとノードをつなぐ線をより視覚化してくれるプラグイン</a:t>
            </a:r>
            <a:endParaRPr b="1">
              <a:solidFill>
                <a:srgbClr val="FFFFFF"/>
              </a:solidFill>
              <a:latin typeface="Meiryo"/>
              <a:ea typeface="Meiryo"/>
              <a:cs typeface="Meiryo"/>
              <a:sym typeface="Meiryo"/>
            </a:endParaRPr>
          </a:p>
        </p:txBody>
      </p:sp>
      <p:pic>
        <p:nvPicPr>
          <p:cNvPr id="587" name="Google Shape;587;p80"/>
          <p:cNvPicPr preferRelativeResize="0"/>
          <p:nvPr/>
        </p:nvPicPr>
        <p:blipFill>
          <a:blip r:embed="rId3">
            <a:alphaModFix/>
          </a:blip>
          <a:stretch>
            <a:fillRect/>
          </a:stretch>
        </p:blipFill>
        <p:spPr>
          <a:xfrm>
            <a:off x="2718539" y="2876550"/>
            <a:ext cx="3706925" cy="2124240"/>
          </a:xfrm>
          <a:prstGeom prst="rect">
            <a:avLst/>
          </a:prstGeom>
          <a:noFill/>
          <a:ln>
            <a:noFill/>
          </a:ln>
        </p:spPr>
      </p:pic>
      <p:sp>
        <p:nvSpPr>
          <p:cNvPr id="588" name="Google Shape;588;p80"/>
          <p:cNvSpPr txBox="1"/>
          <p:nvPr/>
        </p:nvSpPr>
        <p:spPr>
          <a:xfrm>
            <a:off x="822625" y="1881450"/>
            <a:ext cx="54114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・自分好みにカスタマイズできる</a:t>
            </a:r>
            <a:endParaRPr b="1">
              <a:solidFill>
                <a:srgbClr val="FFFFFF"/>
              </a:solidFill>
              <a:latin typeface="Meiryo"/>
              <a:ea typeface="Meiryo"/>
              <a:cs typeface="Meiryo"/>
              <a:sym typeface="Meiryo"/>
            </a:endParaRPr>
          </a:p>
        </p:txBody>
      </p:sp>
      <p:sp>
        <p:nvSpPr>
          <p:cNvPr id="589" name="Google Shape;589;p80"/>
          <p:cNvSpPr txBox="1"/>
          <p:nvPr/>
        </p:nvSpPr>
        <p:spPr>
          <a:xfrm>
            <a:off x="822625" y="2338650"/>
            <a:ext cx="62526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・Rerouteノードを出さなくてもある程度視覚化されるのでおすすめ</a:t>
            </a:r>
            <a:endParaRPr b="1">
              <a:solidFill>
                <a:srgbClr val="FFFFFF"/>
              </a:solidFill>
              <a:latin typeface="Meiryo"/>
              <a:ea typeface="Meiryo"/>
              <a:cs typeface="Meiryo"/>
              <a:sym typeface="Meiryo"/>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81"/>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dirty="0">
                <a:solidFill>
                  <a:srgbClr val="F1C232"/>
                </a:solidFill>
                <a:latin typeface="Meiryo"/>
                <a:ea typeface="Meiryo"/>
                <a:cs typeface="Meiryo"/>
                <a:sym typeface="Meiryo"/>
              </a:rPr>
              <a:t>「Electronic Nodesを使った</a:t>
            </a:r>
            <a:r>
              <a:rPr lang="ja-JP" altLang="en-US" b="1" dirty="0">
                <a:solidFill>
                  <a:srgbClr val="F1C232"/>
                </a:solidFill>
                <a:latin typeface="Meiryo"/>
                <a:ea typeface="Meiryo"/>
                <a:cs typeface="Meiryo"/>
                <a:sym typeface="Meiryo"/>
              </a:rPr>
              <a:t>方</a:t>
            </a:r>
            <a:r>
              <a:rPr lang="ja" b="1" dirty="0">
                <a:solidFill>
                  <a:srgbClr val="F1C232"/>
                </a:solidFill>
                <a:latin typeface="Meiryo"/>
                <a:ea typeface="Meiryo"/>
                <a:cs typeface="Meiryo"/>
                <a:sym typeface="Meiryo"/>
              </a:rPr>
              <a:t>がいい人」</a:t>
            </a:r>
            <a:endParaRPr sz="3000" b="1" dirty="0">
              <a:solidFill>
                <a:srgbClr val="F1C232"/>
              </a:solidFill>
              <a:latin typeface="Meiryo"/>
              <a:ea typeface="Meiryo"/>
              <a:cs typeface="Meiryo"/>
              <a:sym typeface="Meiryo"/>
            </a:endParaRPr>
          </a:p>
        </p:txBody>
      </p:sp>
      <p:sp>
        <p:nvSpPr>
          <p:cNvPr id="595" name="Google Shape;595;p81"/>
          <p:cNvSpPr txBox="1"/>
          <p:nvPr/>
        </p:nvSpPr>
        <p:spPr>
          <a:xfrm>
            <a:off x="822625" y="1424250"/>
            <a:ext cx="7164300" cy="59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・個人で開発をすることが多くて、ノードの可視性をめっちゃ気にする人</a:t>
            </a:r>
            <a:endParaRPr b="1">
              <a:solidFill>
                <a:srgbClr val="FFFFFF"/>
              </a:solidFill>
              <a:latin typeface="Meiryo"/>
              <a:ea typeface="Meiryo"/>
              <a:cs typeface="Meiryo"/>
              <a:sym typeface="Meiryo"/>
            </a:endParaRPr>
          </a:p>
        </p:txBody>
      </p:sp>
      <p:sp>
        <p:nvSpPr>
          <p:cNvPr id="596" name="Google Shape;596;p81"/>
          <p:cNvSpPr txBox="1"/>
          <p:nvPr/>
        </p:nvSpPr>
        <p:spPr>
          <a:xfrm>
            <a:off x="822625" y="1957650"/>
            <a:ext cx="7164300" cy="89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・ノード見やすくするための修正の時間を無駄だなと考えている人</a:t>
            </a:r>
            <a:endParaRPr b="1">
              <a:solidFill>
                <a:srgbClr val="FFFFFF"/>
              </a:solidFill>
              <a:latin typeface="Meiryo"/>
              <a:ea typeface="Meiryo"/>
              <a:cs typeface="Meiryo"/>
              <a:sym typeface="Meiryo"/>
            </a:endParaRPr>
          </a:p>
        </p:txBody>
      </p:sp>
      <p:sp>
        <p:nvSpPr>
          <p:cNvPr id="597" name="Google Shape;597;p81"/>
          <p:cNvSpPr txBox="1"/>
          <p:nvPr/>
        </p:nvSpPr>
        <p:spPr>
          <a:xfrm>
            <a:off x="822625" y="2567250"/>
            <a:ext cx="7164300" cy="89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・開発をしていて気が付いたらスパゲッティノードになっている人。</a:t>
            </a:r>
            <a:endParaRPr b="1">
              <a:solidFill>
                <a:srgbClr val="FFFFFF"/>
              </a:solidFill>
              <a:latin typeface="Meiryo"/>
              <a:ea typeface="Meiryo"/>
              <a:cs typeface="Meiryo"/>
              <a:sym typeface="Meiry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9"/>
          <p:cNvSpPr txBox="1">
            <a:spLocks noGrp="1"/>
          </p:cNvSpPr>
          <p:nvPr>
            <p:ph type="title"/>
          </p:nvPr>
        </p:nvSpPr>
        <p:spPr>
          <a:xfrm>
            <a:off x="1517700" y="2260350"/>
            <a:ext cx="6108600" cy="62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3000" b="1">
                <a:solidFill>
                  <a:srgbClr val="F1C232"/>
                </a:solidFill>
                <a:latin typeface="Meiryo"/>
                <a:ea typeface="Meiryo"/>
                <a:cs typeface="Meiryo"/>
                <a:sym typeface="Meiryo"/>
              </a:rPr>
              <a:t>Steamでの配信をお楽しみに！！</a:t>
            </a:r>
            <a:endParaRPr sz="3000" b="1">
              <a:solidFill>
                <a:srgbClr val="F1C232"/>
              </a:solidFill>
              <a:latin typeface="Meiryo"/>
              <a:ea typeface="Meiryo"/>
              <a:cs typeface="Meiryo"/>
              <a:sym typeface="Meiryo"/>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2"/>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「Electronic Nodesを使う際に覚えておくこと」</a:t>
            </a:r>
            <a:endParaRPr sz="3000" b="1">
              <a:solidFill>
                <a:srgbClr val="F1C232"/>
              </a:solidFill>
              <a:latin typeface="Meiryo"/>
              <a:ea typeface="Meiryo"/>
              <a:cs typeface="Meiryo"/>
              <a:sym typeface="Meiryo"/>
            </a:endParaRPr>
          </a:p>
        </p:txBody>
      </p:sp>
      <p:sp>
        <p:nvSpPr>
          <p:cNvPr id="603" name="Google Shape;603;p82"/>
          <p:cNvSpPr txBox="1"/>
          <p:nvPr/>
        </p:nvSpPr>
        <p:spPr>
          <a:xfrm>
            <a:off x="822625" y="1424250"/>
            <a:ext cx="7164300" cy="59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・１人でElectrnic Nodesをプロジェクトに有効にするのは全然OK。</a:t>
            </a:r>
            <a:endParaRPr b="1">
              <a:solidFill>
                <a:srgbClr val="FFFFFF"/>
              </a:solidFill>
              <a:latin typeface="Meiryo"/>
              <a:ea typeface="Meiryo"/>
              <a:cs typeface="Meiryo"/>
              <a:sym typeface="Meiryo"/>
            </a:endParaRPr>
          </a:p>
        </p:txBody>
      </p:sp>
      <p:sp>
        <p:nvSpPr>
          <p:cNvPr id="604" name="Google Shape;604;p82"/>
          <p:cNvSpPr txBox="1"/>
          <p:nvPr/>
        </p:nvSpPr>
        <p:spPr>
          <a:xfrm>
            <a:off x="822625" y="1957650"/>
            <a:ext cx="7164300" cy="89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dirty="0">
                <a:solidFill>
                  <a:srgbClr val="FFFFFF"/>
                </a:solidFill>
                <a:latin typeface="Meiryo"/>
                <a:ea typeface="Meiryo"/>
                <a:cs typeface="Meiryo"/>
                <a:sym typeface="Meiryo"/>
              </a:rPr>
              <a:t>・複数</a:t>
            </a:r>
            <a:r>
              <a:rPr lang="ja-JP" altLang="en-US" b="1" dirty="0">
                <a:solidFill>
                  <a:srgbClr val="FFFFFF"/>
                </a:solidFill>
                <a:latin typeface="Meiryo"/>
                <a:ea typeface="Meiryo"/>
                <a:cs typeface="Meiryo"/>
                <a:sym typeface="Meiryo"/>
              </a:rPr>
              <a:t>人の</a:t>
            </a:r>
            <a:r>
              <a:rPr lang="ja" b="1" dirty="0">
                <a:solidFill>
                  <a:srgbClr val="FFFFFF"/>
                </a:solidFill>
                <a:latin typeface="Meiryo"/>
                <a:ea typeface="Meiryo"/>
                <a:cs typeface="Meiryo"/>
                <a:sym typeface="Meiryo"/>
              </a:rPr>
              <a:t>開発でElectronic Nodesを適用する場合だと全員が同じ環境(共有する</a:t>
            </a:r>
            <a:endParaRPr b="1" dirty="0">
              <a:solidFill>
                <a:srgbClr val="FFFFFF"/>
              </a:solidFill>
              <a:latin typeface="Meiryo"/>
              <a:ea typeface="Meiryo"/>
              <a:cs typeface="Meiryo"/>
              <a:sym typeface="Meiryo"/>
            </a:endParaRPr>
          </a:p>
          <a:p>
            <a:pPr marL="0" lvl="0" indent="0" algn="l" rtl="0">
              <a:spcBef>
                <a:spcPts val="0"/>
              </a:spcBef>
              <a:spcAft>
                <a:spcPts val="0"/>
              </a:spcAft>
              <a:buNone/>
            </a:pPr>
            <a:r>
              <a:rPr lang="ja" b="1" dirty="0">
                <a:solidFill>
                  <a:srgbClr val="FFFFFF"/>
                </a:solidFill>
                <a:latin typeface="Meiryo"/>
                <a:ea typeface="Meiryo"/>
                <a:cs typeface="Meiryo"/>
                <a:sym typeface="Meiryo"/>
              </a:rPr>
              <a:t>　プロジェクトにElectronic Nodesが有効にされている)じゃないとプラグインを</a:t>
            </a:r>
            <a:endParaRPr b="1" dirty="0">
              <a:solidFill>
                <a:srgbClr val="FFFFFF"/>
              </a:solidFill>
              <a:latin typeface="Meiryo"/>
              <a:ea typeface="Meiryo"/>
              <a:cs typeface="Meiryo"/>
              <a:sym typeface="Meiryo"/>
            </a:endParaRPr>
          </a:p>
          <a:p>
            <a:pPr marL="0" lvl="0" indent="0" algn="l" rtl="0">
              <a:spcBef>
                <a:spcPts val="0"/>
              </a:spcBef>
              <a:spcAft>
                <a:spcPts val="0"/>
              </a:spcAft>
              <a:buNone/>
            </a:pPr>
            <a:r>
              <a:rPr lang="ja" b="1" dirty="0">
                <a:solidFill>
                  <a:srgbClr val="FFFFFF"/>
                </a:solidFill>
                <a:latin typeface="Meiryo"/>
                <a:ea typeface="Meiryo"/>
                <a:cs typeface="Meiryo"/>
                <a:sym typeface="Meiryo"/>
              </a:rPr>
              <a:t>　入れていないプロジェクトとの差異があり、少しグチャっとなるので注意。</a:t>
            </a:r>
            <a:endParaRPr b="1" dirty="0">
              <a:solidFill>
                <a:srgbClr val="FFFFFF"/>
              </a:solidFill>
              <a:latin typeface="Meiryo"/>
              <a:ea typeface="Meiryo"/>
              <a:cs typeface="Meiryo"/>
              <a:sym typeface="Meiryo"/>
            </a:endParaRPr>
          </a:p>
        </p:txBody>
      </p:sp>
      <p:sp>
        <p:nvSpPr>
          <p:cNvPr id="605" name="Google Shape;605;p82"/>
          <p:cNvSpPr txBox="1"/>
          <p:nvPr/>
        </p:nvSpPr>
        <p:spPr>
          <a:xfrm>
            <a:off x="822625" y="2872050"/>
            <a:ext cx="7164300" cy="89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dirty="0">
                <a:solidFill>
                  <a:srgbClr val="FFFFFF"/>
                </a:solidFill>
                <a:latin typeface="Meiryo"/>
                <a:ea typeface="Meiryo"/>
                <a:cs typeface="Meiryo"/>
                <a:sym typeface="Meiryo"/>
              </a:rPr>
              <a:t>・もし複数</a:t>
            </a:r>
            <a:r>
              <a:rPr lang="ja-JP" altLang="en-US" b="1" dirty="0">
                <a:solidFill>
                  <a:srgbClr val="FFFFFF"/>
                </a:solidFill>
                <a:latin typeface="Meiryo"/>
                <a:ea typeface="Meiryo"/>
                <a:cs typeface="Meiryo"/>
                <a:sym typeface="Meiryo"/>
              </a:rPr>
              <a:t>人</a:t>
            </a:r>
            <a:r>
              <a:rPr lang="ja" b="1" dirty="0">
                <a:solidFill>
                  <a:srgbClr val="FFFFFF"/>
                </a:solidFill>
                <a:latin typeface="Meiryo"/>
                <a:ea typeface="Meiryo"/>
                <a:cs typeface="Meiryo"/>
                <a:sym typeface="Meiryo"/>
              </a:rPr>
              <a:t>でElectronic Nodesを使用したい場合は、全員がElectronic Nodesを</a:t>
            </a:r>
            <a:endParaRPr b="1" dirty="0">
              <a:solidFill>
                <a:srgbClr val="FFFFFF"/>
              </a:solidFill>
              <a:latin typeface="Meiryo"/>
              <a:ea typeface="Meiryo"/>
              <a:cs typeface="Meiryo"/>
              <a:sym typeface="Meiryo"/>
            </a:endParaRPr>
          </a:p>
          <a:p>
            <a:pPr marL="0" lvl="0" indent="0" algn="l" rtl="0">
              <a:spcBef>
                <a:spcPts val="0"/>
              </a:spcBef>
              <a:spcAft>
                <a:spcPts val="0"/>
              </a:spcAft>
              <a:buNone/>
            </a:pPr>
            <a:r>
              <a:rPr lang="ja" b="1" dirty="0">
                <a:solidFill>
                  <a:srgbClr val="FFFFFF"/>
                </a:solidFill>
                <a:latin typeface="Meiryo"/>
                <a:ea typeface="Meiryo"/>
                <a:cs typeface="Meiryo"/>
                <a:sym typeface="Meiryo"/>
              </a:rPr>
              <a:t>　購入してください。</a:t>
            </a:r>
            <a:endParaRPr b="1" dirty="0">
              <a:solidFill>
                <a:srgbClr val="FFFFFF"/>
              </a:solidFill>
              <a:latin typeface="Meiryo"/>
              <a:ea typeface="Meiryo"/>
              <a:cs typeface="Meiryo"/>
              <a:sym typeface="Meiryo"/>
            </a:endParaRPr>
          </a:p>
        </p:txBody>
      </p:sp>
      <p:sp>
        <p:nvSpPr>
          <p:cNvPr id="606" name="Google Shape;606;p82"/>
          <p:cNvSpPr txBox="1"/>
          <p:nvPr/>
        </p:nvSpPr>
        <p:spPr>
          <a:xfrm>
            <a:off x="822625" y="3557850"/>
            <a:ext cx="7164300" cy="89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・上記の理由があるため、個人での開発や小規模開発での開発におすすめです。</a:t>
            </a:r>
            <a:endParaRPr b="1">
              <a:solidFill>
                <a:srgbClr val="FFFFFF"/>
              </a:solidFill>
              <a:latin typeface="Meiryo"/>
              <a:ea typeface="Meiryo"/>
              <a:cs typeface="Meiryo"/>
              <a:sym typeface="Meiryo"/>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83"/>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「UE4 Marketplaceで検索！」</a:t>
            </a:r>
            <a:endParaRPr sz="3000" b="1">
              <a:solidFill>
                <a:srgbClr val="F1C232"/>
              </a:solidFill>
              <a:latin typeface="Meiryo"/>
              <a:ea typeface="Meiryo"/>
              <a:cs typeface="Meiryo"/>
              <a:sym typeface="Meiryo"/>
            </a:endParaRPr>
          </a:p>
        </p:txBody>
      </p:sp>
      <p:pic>
        <p:nvPicPr>
          <p:cNvPr id="612" name="Google Shape;612;p83"/>
          <p:cNvPicPr preferRelativeResize="0"/>
          <p:nvPr/>
        </p:nvPicPr>
        <p:blipFill>
          <a:blip r:embed="rId3">
            <a:alphaModFix/>
          </a:blip>
          <a:stretch>
            <a:fillRect/>
          </a:stretch>
        </p:blipFill>
        <p:spPr>
          <a:xfrm>
            <a:off x="1780256" y="1396349"/>
            <a:ext cx="5583499" cy="31830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84"/>
          <p:cNvSpPr txBox="1"/>
          <p:nvPr/>
        </p:nvSpPr>
        <p:spPr>
          <a:xfrm>
            <a:off x="3139200" y="2266500"/>
            <a:ext cx="2865600" cy="61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sz="3000" b="1">
                <a:solidFill>
                  <a:srgbClr val="F1C232"/>
                </a:solidFill>
                <a:latin typeface="Meiryo"/>
                <a:ea typeface="Meiryo"/>
                <a:cs typeface="Meiryo"/>
                <a:sym typeface="Meiryo"/>
              </a:rPr>
              <a:t>おまけ終わり！</a:t>
            </a:r>
            <a:endParaRPr sz="3000" b="1">
              <a:solidFill>
                <a:srgbClr val="F1C232"/>
              </a:solidFill>
              <a:latin typeface="Meiryo"/>
              <a:ea typeface="Meiryo"/>
              <a:cs typeface="Meiryo"/>
              <a:sym typeface="Meiryo"/>
            </a:endParaRPr>
          </a:p>
          <a:p>
            <a:pPr marL="0" lvl="0" indent="0" algn="l" rtl="0">
              <a:spcBef>
                <a:spcPts val="0"/>
              </a:spcBef>
              <a:spcAft>
                <a:spcPts val="0"/>
              </a:spcAft>
              <a:buNone/>
            </a:pPr>
            <a:endParaRPr sz="3600" b="1">
              <a:solidFill>
                <a:srgbClr val="FFFFFF"/>
              </a:solidFill>
              <a:latin typeface="Meiryo"/>
              <a:ea typeface="Meiryo"/>
              <a:cs typeface="Meiryo"/>
              <a:sym typeface="Meiryo"/>
            </a:endParaRPr>
          </a:p>
          <a:p>
            <a:pPr marL="0" lvl="0" indent="0" algn="l" rtl="0">
              <a:spcBef>
                <a:spcPts val="0"/>
              </a:spcBef>
              <a:spcAft>
                <a:spcPts val="0"/>
              </a:spcAft>
              <a:buNone/>
            </a:pPr>
            <a:endParaRPr sz="4800">
              <a:solidFill>
                <a:srgbClr val="FFFFFF"/>
              </a:solidFill>
              <a:latin typeface="Meiryo"/>
              <a:ea typeface="Meiryo"/>
              <a:cs typeface="Meiryo"/>
              <a:sym typeface="Meiryo"/>
            </a:endParaRPr>
          </a:p>
          <a:p>
            <a:pPr marL="0" lvl="0" indent="0" algn="l" rtl="0">
              <a:spcBef>
                <a:spcPts val="0"/>
              </a:spcBef>
              <a:spcAft>
                <a:spcPts val="0"/>
              </a:spcAft>
              <a:buNone/>
            </a:pPr>
            <a:endParaRPr>
              <a:solidFill>
                <a:srgbClr val="FFFFFF"/>
              </a:solidFill>
              <a:latin typeface="Meiryo"/>
              <a:ea typeface="Meiryo"/>
              <a:cs typeface="Meiryo"/>
              <a:sym typeface="Meiryo"/>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85"/>
          <p:cNvSpPr txBox="1"/>
          <p:nvPr/>
        </p:nvSpPr>
        <p:spPr>
          <a:xfrm>
            <a:off x="3709350" y="2266500"/>
            <a:ext cx="1725300" cy="61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sz="3000" b="1">
                <a:solidFill>
                  <a:srgbClr val="F1C232"/>
                </a:solidFill>
                <a:latin typeface="Meiryo"/>
                <a:ea typeface="Meiryo"/>
                <a:cs typeface="Meiryo"/>
                <a:sym typeface="Meiryo"/>
              </a:rPr>
              <a:t>最後に！</a:t>
            </a:r>
            <a:endParaRPr sz="3000" b="1">
              <a:solidFill>
                <a:srgbClr val="F1C232"/>
              </a:solidFill>
              <a:latin typeface="Meiryo"/>
              <a:ea typeface="Meiryo"/>
              <a:cs typeface="Meiryo"/>
              <a:sym typeface="Meiryo"/>
            </a:endParaRPr>
          </a:p>
          <a:p>
            <a:pPr marL="0" lvl="0" indent="0" algn="l" rtl="0">
              <a:spcBef>
                <a:spcPts val="0"/>
              </a:spcBef>
              <a:spcAft>
                <a:spcPts val="0"/>
              </a:spcAft>
              <a:buNone/>
            </a:pPr>
            <a:endParaRPr sz="3600" b="1">
              <a:solidFill>
                <a:srgbClr val="FFFFFF"/>
              </a:solidFill>
              <a:latin typeface="Meiryo"/>
              <a:ea typeface="Meiryo"/>
              <a:cs typeface="Meiryo"/>
              <a:sym typeface="Meiryo"/>
            </a:endParaRPr>
          </a:p>
          <a:p>
            <a:pPr marL="0" lvl="0" indent="0" algn="l" rtl="0">
              <a:spcBef>
                <a:spcPts val="0"/>
              </a:spcBef>
              <a:spcAft>
                <a:spcPts val="0"/>
              </a:spcAft>
              <a:buNone/>
            </a:pPr>
            <a:endParaRPr sz="4800">
              <a:solidFill>
                <a:srgbClr val="FFFFFF"/>
              </a:solidFill>
              <a:latin typeface="Meiryo"/>
              <a:ea typeface="Meiryo"/>
              <a:cs typeface="Meiryo"/>
              <a:sym typeface="Meiryo"/>
            </a:endParaRPr>
          </a:p>
          <a:p>
            <a:pPr marL="0" lvl="0" indent="0" algn="l" rtl="0">
              <a:spcBef>
                <a:spcPts val="0"/>
              </a:spcBef>
              <a:spcAft>
                <a:spcPts val="0"/>
              </a:spcAft>
              <a:buNone/>
            </a:pPr>
            <a:endParaRPr>
              <a:solidFill>
                <a:srgbClr val="FFFFFF"/>
              </a:solidFill>
              <a:latin typeface="Meiryo"/>
              <a:ea typeface="Meiryo"/>
              <a:cs typeface="Meiryo"/>
              <a:sym typeface="Meiryo"/>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86"/>
          <p:cNvSpPr txBox="1"/>
          <p:nvPr/>
        </p:nvSpPr>
        <p:spPr>
          <a:xfrm>
            <a:off x="646800" y="2266500"/>
            <a:ext cx="7850400" cy="61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sz="3000" b="1">
                <a:solidFill>
                  <a:srgbClr val="F1C232"/>
                </a:solidFill>
                <a:latin typeface="Meiryo"/>
                <a:ea typeface="Meiryo"/>
                <a:cs typeface="Meiryo"/>
                <a:sym typeface="Meiryo"/>
              </a:rPr>
              <a:t>「個人的にチーム開発で大事だと思うこと」</a:t>
            </a:r>
            <a:endParaRPr sz="3000" b="1">
              <a:solidFill>
                <a:srgbClr val="F1C232"/>
              </a:solidFill>
              <a:latin typeface="Meiryo"/>
              <a:ea typeface="Meiryo"/>
              <a:cs typeface="Meiryo"/>
              <a:sym typeface="Meiryo"/>
            </a:endParaRPr>
          </a:p>
          <a:p>
            <a:pPr marL="0" lvl="0" indent="0" algn="l" rtl="0">
              <a:spcBef>
                <a:spcPts val="0"/>
              </a:spcBef>
              <a:spcAft>
                <a:spcPts val="0"/>
              </a:spcAft>
              <a:buNone/>
            </a:pPr>
            <a:endParaRPr sz="3600" b="1">
              <a:solidFill>
                <a:srgbClr val="FFFFFF"/>
              </a:solidFill>
              <a:latin typeface="Meiryo"/>
              <a:ea typeface="Meiryo"/>
              <a:cs typeface="Meiryo"/>
              <a:sym typeface="Meiryo"/>
            </a:endParaRPr>
          </a:p>
          <a:p>
            <a:pPr marL="0" lvl="0" indent="0" algn="l" rtl="0">
              <a:spcBef>
                <a:spcPts val="0"/>
              </a:spcBef>
              <a:spcAft>
                <a:spcPts val="0"/>
              </a:spcAft>
              <a:buNone/>
            </a:pPr>
            <a:endParaRPr sz="4800">
              <a:solidFill>
                <a:srgbClr val="FFFFFF"/>
              </a:solidFill>
              <a:latin typeface="Meiryo"/>
              <a:ea typeface="Meiryo"/>
              <a:cs typeface="Meiryo"/>
              <a:sym typeface="Meiryo"/>
            </a:endParaRPr>
          </a:p>
          <a:p>
            <a:pPr marL="0" lvl="0" indent="0" algn="l" rtl="0">
              <a:spcBef>
                <a:spcPts val="0"/>
              </a:spcBef>
              <a:spcAft>
                <a:spcPts val="0"/>
              </a:spcAft>
              <a:buNone/>
            </a:pPr>
            <a:endParaRPr>
              <a:solidFill>
                <a:srgbClr val="FFFFFF"/>
              </a:solidFill>
              <a:latin typeface="Meiryo"/>
              <a:ea typeface="Meiryo"/>
              <a:cs typeface="Meiryo"/>
              <a:sym typeface="Meiryo"/>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87"/>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「チーム開発で大事なこと」</a:t>
            </a:r>
            <a:endParaRPr sz="3000" b="1">
              <a:solidFill>
                <a:srgbClr val="F1C232"/>
              </a:solidFill>
              <a:latin typeface="Meiryo"/>
              <a:ea typeface="Meiryo"/>
              <a:cs typeface="Meiryo"/>
              <a:sym typeface="Meiryo"/>
            </a:endParaRPr>
          </a:p>
        </p:txBody>
      </p:sp>
      <p:sp>
        <p:nvSpPr>
          <p:cNvPr id="633" name="Google Shape;633;p87"/>
          <p:cNvSpPr txBox="1"/>
          <p:nvPr/>
        </p:nvSpPr>
        <p:spPr>
          <a:xfrm>
            <a:off x="822625" y="1424250"/>
            <a:ext cx="74187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・１.チームプレイを意識する</a:t>
            </a:r>
            <a:endParaRPr b="1">
              <a:solidFill>
                <a:srgbClr val="FFFFFF"/>
              </a:solidFill>
              <a:latin typeface="Meiryo"/>
              <a:ea typeface="Meiryo"/>
              <a:cs typeface="Meiryo"/>
              <a:sym typeface="Meiryo"/>
            </a:endParaRPr>
          </a:p>
        </p:txBody>
      </p:sp>
      <p:sp>
        <p:nvSpPr>
          <p:cNvPr id="634" name="Google Shape;634;p87"/>
          <p:cNvSpPr txBox="1"/>
          <p:nvPr/>
        </p:nvSpPr>
        <p:spPr>
          <a:xfrm>
            <a:off x="822625" y="1881450"/>
            <a:ext cx="54114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・２.１人１人が自分の役割を意識する</a:t>
            </a:r>
            <a:endParaRPr b="1">
              <a:solidFill>
                <a:srgbClr val="FFFFFF"/>
              </a:solidFill>
              <a:latin typeface="Meiryo"/>
              <a:ea typeface="Meiryo"/>
              <a:cs typeface="Meiryo"/>
              <a:sym typeface="Meiryo"/>
            </a:endParaRPr>
          </a:p>
        </p:txBody>
      </p:sp>
      <p:sp>
        <p:nvSpPr>
          <p:cNvPr id="635" name="Google Shape;635;p87"/>
          <p:cNvSpPr txBox="1"/>
          <p:nvPr/>
        </p:nvSpPr>
        <p:spPr>
          <a:xfrm>
            <a:off x="822625" y="2338650"/>
            <a:ext cx="62526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・３.困ったときはみんなで対応</a:t>
            </a:r>
            <a:endParaRPr b="1">
              <a:solidFill>
                <a:srgbClr val="FFFFFF"/>
              </a:solidFill>
              <a:latin typeface="Meiryo"/>
              <a:ea typeface="Meiryo"/>
              <a:cs typeface="Meiryo"/>
              <a:sym typeface="Meiryo"/>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88"/>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「１.チームプレイを意識する」</a:t>
            </a:r>
            <a:endParaRPr sz="3000" b="1">
              <a:solidFill>
                <a:srgbClr val="F1C232"/>
              </a:solidFill>
              <a:latin typeface="Meiryo"/>
              <a:ea typeface="Meiryo"/>
              <a:cs typeface="Meiryo"/>
              <a:sym typeface="Meiryo"/>
            </a:endParaRPr>
          </a:p>
        </p:txBody>
      </p:sp>
      <p:sp>
        <p:nvSpPr>
          <p:cNvPr id="641" name="Google Shape;641;p88"/>
          <p:cNvSpPr txBox="1"/>
          <p:nvPr/>
        </p:nvSpPr>
        <p:spPr>
          <a:xfrm>
            <a:off x="822625" y="1424250"/>
            <a:ext cx="7164300" cy="59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・１人で開発をしていると勘違いをしないで欲しい。</a:t>
            </a:r>
            <a:endParaRPr b="1">
              <a:solidFill>
                <a:srgbClr val="FFFFFF"/>
              </a:solidFill>
              <a:latin typeface="Meiryo"/>
              <a:ea typeface="Meiryo"/>
              <a:cs typeface="Meiryo"/>
              <a:sym typeface="Meiryo"/>
            </a:endParaRPr>
          </a:p>
        </p:txBody>
      </p:sp>
      <p:sp>
        <p:nvSpPr>
          <p:cNvPr id="642" name="Google Shape;642;p88"/>
          <p:cNvSpPr txBox="1"/>
          <p:nvPr/>
        </p:nvSpPr>
        <p:spPr>
          <a:xfrm>
            <a:off x="822625" y="1957650"/>
            <a:ext cx="7164300" cy="89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・基本的に報・連・相をしっかりする。</a:t>
            </a:r>
            <a:endParaRPr b="1">
              <a:solidFill>
                <a:srgbClr val="FFFFFF"/>
              </a:solidFill>
              <a:latin typeface="Meiryo"/>
              <a:ea typeface="Meiryo"/>
              <a:cs typeface="Meiryo"/>
              <a:sym typeface="Meiryo"/>
            </a:endParaRPr>
          </a:p>
        </p:txBody>
      </p:sp>
      <p:sp>
        <p:nvSpPr>
          <p:cNvPr id="643" name="Google Shape;643;p88"/>
          <p:cNvSpPr txBox="1"/>
          <p:nvPr/>
        </p:nvSpPr>
        <p:spPr>
          <a:xfrm>
            <a:off x="822625" y="2567250"/>
            <a:ext cx="7164300" cy="89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・自分が何の作業をしているかをチームのみんなと共有する。</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→共有出来ていないとプロジェクト進捗の管理不具合・急なバグが出て困ったり</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想定外のことがよく起こります。</a:t>
            </a:r>
            <a:endParaRPr b="1">
              <a:solidFill>
                <a:srgbClr val="FFFFFF"/>
              </a:solidFill>
              <a:latin typeface="Meiryo"/>
              <a:ea typeface="Meiryo"/>
              <a:cs typeface="Meiryo"/>
              <a:sym typeface="Meiryo"/>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89"/>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「２.１人１人が自分の役割を意識する」</a:t>
            </a:r>
            <a:endParaRPr sz="3000" b="1">
              <a:solidFill>
                <a:srgbClr val="F1C232"/>
              </a:solidFill>
              <a:latin typeface="Meiryo"/>
              <a:ea typeface="Meiryo"/>
              <a:cs typeface="Meiryo"/>
              <a:sym typeface="Meiryo"/>
            </a:endParaRPr>
          </a:p>
        </p:txBody>
      </p:sp>
      <p:sp>
        <p:nvSpPr>
          <p:cNvPr id="649" name="Google Shape;649;p89"/>
          <p:cNvSpPr txBox="1"/>
          <p:nvPr/>
        </p:nvSpPr>
        <p:spPr>
          <a:xfrm>
            <a:off x="822625" y="1424250"/>
            <a:ext cx="7164300" cy="59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・何でも良いはだめ。(作業分担の時・ゲームの企画を考える時)</a:t>
            </a:r>
            <a:endParaRPr b="1">
              <a:solidFill>
                <a:srgbClr val="FFFFFF"/>
              </a:solidFill>
              <a:latin typeface="Meiryo"/>
              <a:ea typeface="Meiryo"/>
              <a:cs typeface="Meiryo"/>
              <a:sym typeface="Meiryo"/>
            </a:endParaRPr>
          </a:p>
        </p:txBody>
      </p:sp>
      <p:sp>
        <p:nvSpPr>
          <p:cNvPr id="650" name="Google Shape;650;p89"/>
          <p:cNvSpPr txBox="1"/>
          <p:nvPr/>
        </p:nvSpPr>
        <p:spPr>
          <a:xfrm>
            <a:off x="822625" y="1957650"/>
            <a:ext cx="7164300" cy="89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・チームのみんなに頼るのではなくて、自分が今何をすればこのチームにとって</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良い結果を生むのかを考えて行動する。</a:t>
            </a:r>
            <a:endParaRPr b="1">
              <a:solidFill>
                <a:srgbClr val="FFFFFF"/>
              </a:solidFill>
              <a:latin typeface="Meiryo"/>
              <a:ea typeface="Meiryo"/>
              <a:cs typeface="Meiryo"/>
              <a:sym typeface="Meiryo"/>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90"/>
          <p:cNvSpPr txBox="1">
            <a:spLocks noGrp="1"/>
          </p:cNvSpPr>
          <p:nvPr>
            <p:ph type="title"/>
          </p:nvPr>
        </p:nvSpPr>
        <p:spPr>
          <a:xfrm>
            <a:off x="348375"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1C232"/>
                </a:solidFill>
                <a:latin typeface="Meiryo"/>
                <a:ea typeface="Meiryo"/>
                <a:cs typeface="Meiryo"/>
                <a:sym typeface="Meiryo"/>
              </a:rPr>
              <a:t>「３.困ったときはみんなで対応」</a:t>
            </a:r>
            <a:endParaRPr sz="3000" b="1">
              <a:solidFill>
                <a:srgbClr val="F1C232"/>
              </a:solidFill>
              <a:latin typeface="Meiryo"/>
              <a:ea typeface="Meiryo"/>
              <a:cs typeface="Meiryo"/>
              <a:sym typeface="Meiryo"/>
            </a:endParaRPr>
          </a:p>
        </p:txBody>
      </p:sp>
      <p:sp>
        <p:nvSpPr>
          <p:cNvPr id="656" name="Google Shape;656;p90"/>
          <p:cNvSpPr txBox="1"/>
          <p:nvPr/>
        </p:nvSpPr>
        <p:spPr>
          <a:xfrm>
            <a:off x="822625" y="1424250"/>
            <a:ext cx="7164300" cy="59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・何か作業をしている時に困ったらチームの誰かに相談しよう。</a:t>
            </a:r>
            <a:endParaRPr b="1">
              <a:solidFill>
                <a:srgbClr val="FFFFFF"/>
              </a:solidFill>
              <a:latin typeface="Meiryo"/>
              <a:ea typeface="Meiryo"/>
              <a:cs typeface="Meiryo"/>
              <a:sym typeface="Meiryo"/>
            </a:endParaRPr>
          </a:p>
        </p:txBody>
      </p:sp>
      <p:sp>
        <p:nvSpPr>
          <p:cNvPr id="657" name="Google Shape;657;p90"/>
          <p:cNvSpPr txBox="1"/>
          <p:nvPr/>
        </p:nvSpPr>
        <p:spPr>
          <a:xfrm>
            <a:off x="822625" y="1957650"/>
            <a:ext cx="7164300" cy="89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・作業に困って誰にも相談せずに過ごす１時間と誰かに相談して過ごす１時間と</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どちらがチームにとって良いか天秤にかけよう。</a:t>
            </a:r>
            <a:endParaRPr b="1">
              <a:solidFill>
                <a:srgbClr val="FFFFFF"/>
              </a:solidFill>
              <a:latin typeface="Meiryo"/>
              <a:ea typeface="Meiryo"/>
              <a:cs typeface="Meiryo"/>
              <a:sym typeface="Meiryo"/>
            </a:endParaRPr>
          </a:p>
        </p:txBody>
      </p:sp>
      <p:sp>
        <p:nvSpPr>
          <p:cNvPr id="658" name="Google Shape;658;p90"/>
          <p:cNvSpPr txBox="1"/>
          <p:nvPr/>
        </p:nvSpPr>
        <p:spPr>
          <a:xfrm>
            <a:off x="822625" y="2719650"/>
            <a:ext cx="7164300" cy="89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・自分がもし誰かに教育している立場だと考えて、学習している人が困っていて何も</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進捗がないまま１時間が過ぎるのと、困ったことがあってすぐに相談してきてくれ</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るのとでは全然違う。</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→何が違うか？</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→その時点からその学習を続けるかどうかの判断ができる。</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アドバイス(違った視点で助言)ができる。</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制限時間が決まっているなら、制限時間から逆算して</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判断できる。</a:t>
            </a:r>
            <a:endParaRPr b="1">
              <a:solidFill>
                <a:srgbClr val="FFFFFF"/>
              </a:solidFill>
              <a:latin typeface="Meiryo"/>
              <a:ea typeface="Meiryo"/>
              <a:cs typeface="Meiryo"/>
              <a:sym typeface="Meiryo"/>
            </a:endParaRPr>
          </a:p>
          <a:p>
            <a:pPr marL="0" lvl="0" indent="0" algn="l" rtl="0">
              <a:spcBef>
                <a:spcPts val="0"/>
              </a:spcBef>
              <a:spcAft>
                <a:spcPts val="0"/>
              </a:spcAft>
              <a:buNone/>
            </a:pPr>
            <a:r>
              <a:rPr lang="ja" b="1">
                <a:solidFill>
                  <a:srgbClr val="FFFFFF"/>
                </a:solidFill>
                <a:latin typeface="Meiryo"/>
                <a:ea typeface="Meiryo"/>
                <a:cs typeface="Meiryo"/>
                <a:sym typeface="Meiryo"/>
              </a:rPr>
              <a:t>　　　</a:t>
            </a:r>
            <a:endParaRPr b="1">
              <a:solidFill>
                <a:srgbClr val="FFFFFF"/>
              </a:solidFill>
              <a:latin typeface="Meiryo"/>
              <a:ea typeface="Meiryo"/>
              <a:cs typeface="Meiryo"/>
              <a:sym typeface="Meiryo"/>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91"/>
          <p:cNvSpPr txBox="1"/>
          <p:nvPr/>
        </p:nvSpPr>
        <p:spPr>
          <a:xfrm>
            <a:off x="2105700" y="2266500"/>
            <a:ext cx="4932600" cy="61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sz="3000" b="1">
                <a:solidFill>
                  <a:srgbClr val="F1C232"/>
                </a:solidFill>
                <a:latin typeface="Meiryo"/>
                <a:ea typeface="Meiryo"/>
                <a:cs typeface="Meiryo"/>
                <a:sym typeface="Meiryo"/>
              </a:rPr>
              <a:t>良きゲームライフを！！！</a:t>
            </a:r>
            <a:endParaRPr>
              <a:solidFill>
                <a:srgbClr val="FFFFFF"/>
              </a:solidFill>
              <a:latin typeface="Meiryo"/>
              <a:ea typeface="Meiryo"/>
              <a:cs typeface="Meiryo"/>
              <a:sym typeface="Meiry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0"/>
          <p:cNvSpPr txBox="1">
            <a:spLocks noGrp="1"/>
          </p:cNvSpPr>
          <p:nvPr>
            <p:ph type="title"/>
          </p:nvPr>
        </p:nvSpPr>
        <p:spPr>
          <a:xfrm>
            <a:off x="3214350" y="2260350"/>
            <a:ext cx="2715300" cy="62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3000" b="1">
                <a:solidFill>
                  <a:srgbClr val="F1C232"/>
                </a:solidFill>
                <a:latin typeface="Meiryo"/>
                <a:ea typeface="Meiryo"/>
                <a:cs typeface="Meiryo"/>
                <a:sym typeface="Meiryo"/>
              </a:rPr>
              <a:t>ここから本題</a:t>
            </a:r>
            <a:endParaRPr sz="3000" b="1">
              <a:solidFill>
                <a:srgbClr val="F1C232"/>
              </a:solidFill>
              <a:latin typeface="Meiryo"/>
              <a:ea typeface="Meiryo"/>
              <a:cs typeface="Meiryo"/>
              <a:sym typeface="Meiryo"/>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92"/>
          <p:cNvSpPr txBox="1"/>
          <p:nvPr/>
        </p:nvSpPr>
        <p:spPr>
          <a:xfrm>
            <a:off x="1724250" y="2266500"/>
            <a:ext cx="5695500" cy="61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sz="3000" b="1">
                <a:solidFill>
                  <a:srgbClr val="F1C232"/>
                </a:solidFill>
                <a:latin typeface="Meiryo"/>
                <a:ea typeface="Meiryo"/>
                <a:cs typeface="Meiryo"/>
                <a:sym typeface="Meiryo"/>
              </a:rPr>
              <a:t>ご清聴ありがとうございました</a:t>
            </a:r>
            <a:endParaRPr sz="3000" b="1">
              <a:solidFill>
                <a:srgbClr val="F1C232"/>
              </a:solidFill>
              <a:latin typeface="Meiryo"/>
              <a:ea typeface="Meiryo"/>
              <a:cs typeface="Meiryo"/>
              <a:sym typeface="Meiryo"/>
            </a:endParaRPr>
          </a:p>
          <a:p>
            <a:pPr marL="0" lvl="0" indent="0" algn="l" rtl="0">
              <a:spcBef>
                <a:spcPts val="0"/>
              </a:spcBef>
              <a:spcAft>
                <a:spcPts val="0"/>
              </a:spcAft>
              <a:buNone/>
            </a:pPr>
            <a:endParaRPr sz="3600" b="1">
              <a:solidFill>
                <a:srgbClr val="FFFFFF"/>
              </a:solidFill>
              <a:latin typeface="Meiryo"/>
              <a:ea typeface="Meiryo"/>
              <a:cs typeface="Meiryo"/>
              <a:sym typeface="Meiryo"/>
            </a:endParaRPr>
          </a:p>
          <a:p>
            <a:pPr marL="0" lvl="0" indent="0" algn="l" rtl="0">
              <a:spcBef>
                <a:spcPts val="0"/>
              </a:spcBef>
              <a:spcAft>
                <a:spcPts val="0"/>
              </a:spcAft>
              <a:buNone/>
            </a:pPr>
            <a:endParaRPr sz="4800">
              <a:solidFill>
                <a:srgbClr val="FFFFFF"/>
              </a:solidFill>
              <a:latin typeface="Meiryo"/>
              <a:ea typeface="Meiryo"/>
              <a:cs typeface="Meiryo"/>
              <a:sym typeface="Meiryo"/>
            </a:endParaRPr>
          </a:p>
          <a:p>
            <a:pPr marL="0" lvl="0" indent="0" algn="l" rtl="0">
              <a:spcBef>
                <a:spcPts val="0"/>
              </a:spcBef>
              <a:spcAft>
                <a:spcPts val="0"/>
              </a:spcAft>
              <a:buNone/>
            </a:pPr>
            <a:endParaRPr>
              <a:solidFill>
                <a:srgbClr val="FFFFFF"/>
              </a:solidFill>
              <a:latin typeface="Meiryo"/>
              <a:ea typeface="Meiryo"/>
              <a:cs typeface="Meiryo"/>
              <a:sym typeface="Meiry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1"/>
          <p:cNvSpPr txBox="1">
            <a:spLocks noGrp="1"/>
          </p:cNvSpPr>
          <p:nvPr>
            <p:ph type="title"/>
          </p:nvPr>
        </p:nvSpPr>
        <p:spPr>
          <a:xfrm>
            <a:off x="311700" y="70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3000" b="1">
                <a:solidFill>
                  <a:srgbClr val="F1C232"/>
                </a:solidFill>
                <a:latin typeface="Meiryo"/>
                <a:ea typeface="Meiryo"/>
                <a:cs typeface="Meiryo"/>
                <a:sym typeface="Meiryo"/>
              </a:rPr>
              <a:t>「略語」</a:t>
            </a:r>
            <a:endParaRPr sz="3000" b="1">
              <a:solidFill>
                <a:srgbClr val="F1C232"/>
              </a:solidFill>
              <a:latin typeface="Meiryo"/>
              <a:ea typeface="Meiryo"/>
              <a:cs typeface="Meiryo"/>
              <a:sym typeface="Meiryo"/>
            </a:endParaRPr>
          </a:p>
        </p:txBody>
      </p:sp>
      <p:sp>
        <p:nvSpPr>
          <p:cNvPr id="122" name="Google Shape;122;p21"/>
          <p:cNvSpPr txBox="1"/>
          <p:nvPr/>
        </p:nvSpPr>
        <p:spPr>
          <a:xfrm>
            <a:off x="822625" y="14242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・Blueprint → BP</a:t>
            </a:r>
            <a:endParaRPr b="1">
              <a:solidFill>
                <a:srgbClr val="FFFFFF"/>
              </a:solidFill>
              <a:latin typeface="Meiryo"/>
              <a:ea typeface="Meiryo"/>
              <a:cs typeface="Meiryo"/>
              <a:sym typeface="Meiryo"/>
            </a:endParaRPr>
          </a:p>
        </p:txBody>
      </p:sp>
      <p:sp>
        <p:nvSpPr>
          <p:cNvPr id="123" name="Google Shape;123;p21"/>
          <p:cNvSpPr txBox="1"/>
          <p:nvPr/>
        </p:nvSpPr>
        <p:spPr>
          <a:xfrm>
            <a:off x="822625" y="19816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FFFFFF"/>
              </a:solidFill>
              <a:latin typeface="Meiryo"/>
              <a:ea typeface="Meiryo"/>
              <a:cs typeface="Meiryo"/>
              <a:sym typeface="Meiryo"/>
            </a:endParaRPr>
          </a:p>
        </p:txBody>
      </p:sp>
      <p:sp>
        <p:nvSpPr>
          <p:cNvPr id="124" name="Google Shape;124;p21"/>
          <p:cNvSpPr txBox="1"/>
          <p:nvPr/>
        </p:nvSpPr>
        <p:spPr>
          <a:xfrm>
            <a:off x="822625" y="24127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FFFFFF"/>
              </a:solidFill>
              <a:latin typeface="Meiryo"/>
              <a:ea typeface="Meiryo"/>
              <a:cs typeface="Meiryo"/>
              <a:sym typeface="Meiryo"/>
            </a:endParaRPr>
          </a:p>
        </p:txBody>
      </p:sp>
      <p:sp>
        <p:nvSpPr>
          <p:cNvPr id="125" name="Google Shape;125;p21"/>
          <p:cNvSpPr txBox="1"/>
          <p:nvPr/>
        </p:nvSpPr>
        <p:spPr>
          <a:xfrm>
            <a:off x="822625" y="1855350"/>
            <a:ext cx="71643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Meiryo"/>
                <a:ea typeface="Meiryo"/>
                <a:cs typeface="Meiryo"/>
                <a:sym typeface="Meiryo"/>
              </a:rPr>
              <a:t>・Animation Blueprint → ABP</a:t>
            </a:r>
            <a:endParaRPr b="1">
              <a:solidFill>
                <a:schemeClr val="lt1"/>
              </a:solidFill>
              <a:latin typeface="Meiryo"/>
              <a:ea typeface="Meiryo"/>
              <a:cs typeface="Meiryo"/>
              <a:sym typeface="Meiryo"/>
            </a:endParaRPr>
          </a:p>
          <a:p>
            <a:pPr marL="0" lvl="0" indent="0" algn="l" rtl="0">
              <a:spcBef>
                <a:spcPts val="0"/>
              </a:spcBef>
              <a:spcAft>
                <a:spcPts val="0"/>
              </a:spcAft>
              <a:buNone/>
            </a:pPr>
            <a:endParaRPr b="1">
              <a:solidFill>
                <a:srgbClr val="FFFFFF"/>
              </a:solidFill>
              <a:latin typeface="Meiryo"/>
              <a:ea typeface="Meiryo"/>
              <a:cs typeface="Meiryo"/>
              <a:sym typeface="Meiryo"/>
            </a:endParaRPr>
          </a:p>
        </p:txBody>
      </p:sp>
      <p:sp>
        <p:nvSpPr>
          <p:cNvPr id="126" name="Google Shape;126;p21"/>
          <p:cNvSpPr txBox="1"/>
          <p:nvPr/>
        </p:nvSpPr>
        <p:spPr>
          <a:xfrm>
            <a:off x="813525" y="2884600"/>
            <a:ext cx="55137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FFFFFF"/>
              </a:solidFill>
              <a:latin typeface="Meiryo"/>
              <a:ea typeface="Meiryo"/>
              <a:cs typeface="Meiryo"/>
              <a:sym typeface="Meiry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2463</Words>
  <Application>Microsoft Office PowerPoint</Application>
  <PresentationFormat>画面に合わせる (16:9)</PresentationFormat>
  <Paragraphs>267</Paragraphs>
  <Slides>80</Slides>
  <Notes>80</Notes>
  <HiddenSlides>0</HiddenSlides>
  <MMClips>0</MMClips>
  <ScaleCrop>false</ScaleCrop>
  <HeadingPairs>
    <vt:vector size="6" baseType="variant">
      <vt:variant>
        <vt:lpstr>使用されているフォント</vt:lpstr>
      </vt:variant>
      <vt:variant>
        <vt:i4>2</vt:i4>
      </vt:variant>
      <vt:variant>
        <vt:lpstr>テーマ</vt:lpstr>
      </vt:variant>
      <vt:variant>
        <vt:i4>1</vt:i4>
      </vt:variant>
      <vt:variant>
        <vt:lpstr>スライド タイトル</vt:lpstr>
      </vt:variant>
      <vt:variant>
        <vt:i4>80</vt:i4>
      </vt:variant>
    </vt:vector>
  </HeadingPairs>
  <TitlesOfParts>
    <vt:vector size="83" baseType="lpstr">
      <vt:lpstr>Meiryo</vt:lpstr>
      <vt:lpstr>Arial</vt:lpstr>
      <vt:lpstr>Simple Light</vt:lpstr>
      <vt:lpstr>PowerPoint プレゼンテーション</vt:lpstr>
      <vt:lpstr>「自己紹介」</vt:lpstr>
      <vt:lpstr>「はじめに」</vt:lpstr>
      <vt:lpstr>「SkySeekerの紹介」</vt:lpstr>
      <vt:lpstr>「SkySeekerの紹介」</vt:lpstr>
      <vt:lpstr>どうでしたか？</vt:lpstr>
      <vt:lpstr>Steamでの配信をお楽しみに！！</vt:lpstr>
      <vt:lpstr>ここから本題</vt:lpstr>
      <vt:lpstr>「略語」</vt:lpstr>
      <vt:lpstr>「全体の流れ」</vt:lpstr>
      <vt:lpstr>「注意」</vt:lpstr>
      <vt:lpstr>「１.敵キャラクター制作事例」</vt:lpstr>
      <vt:lpstr>「敵アニメーション制御」</vt:lpstr>
      <vt:lpstr>「アニメーション制御要件」</vt:lpstr>
      <vt:lpstr>「最終的に出来たもの」</vt:lpstr>
      <vt:lpstr>「最終的に出来たABP1/2」</vt:lpstr>
      <vt:lpstr>「最終的に出来たABP2/2」</vt:lpstr>
      <vt:lpstr>「アニメーション遷移までの流れ」</vt:lpstr>
      <vt:lpstr>「概要」</vt:lpstr>
      <vt:lpstr>「アニメーションの遷移1/2」</vt:lpstr>
      <vt:lpstr>「アニメーションの遷移2/2」</vt:lpstr>
      <vt:lpstr>「GamePlayTag1/3」</vt:lpstr>
      <vt:lpstr>「GamePlayTag2/3」</vt:lpstr>
      <vt:lpstr>「GamePlayTag3/3」</vt:lpstr>
      <vt:lpstr>「アニメーション通知」</vt:lpstr>
      <vt:lpstr>「キャラクターの行動制御」</vt:lpstr>
      <vt:lpstr>「キャラクター行動制御要件」</vt:lpstr>
      <vt:lpstr>何を使ったか</vt:lpstr>
      <vt:lpstr>「Behavior Tree」</vt:lpstr>
      <vt:lpstr>「なぜBehavior Treeなのか」</vt:lpstr>
      <vt:lpstr>「最終的に出来たもの」</vt:lpstr>
      <vt:lpstr>「実際にできたBehavior Tree1/2」</vt:lpstr>
      <vt:lpstr>「実際にできたBehavior Tree2/2」</vt:lpstr>
      <vt:lpstr>「概要」</vt:lpstr>
      <vt:lpstr>「Serviceの主な使い方」</vt:lpstr>
      <vt:lpstr>「Decoratorの主な使い方」</vt:lpstr>
      <vt:lpstr>「敵キャラクター設計」</vt:lpstr>
      <vt:lpstr>「敵キャラクター設計要件」</vt:lpstr>
      <vt:lpstr>「最終的に出来た敵キャラクター設計1/2」</vt:lpstr>
      <vt:lpstr>「最終的に出来た敵キャラクター設計2/2」</vt:lpstr>
      <vt:lpstr>「敵キャラクターのベースクラス」</vt:lpstr>
      <vt:lpstr>「ベースクラスを継承した敵クラス」</vt:lpstr>
      <vt:lpstr>「Behavior TreeからABPに情報を渡す」</vt:lpstr>
      <vt:lpstr>「良かったこと」</vt:lpstr>
      <vt:lpstr>「２.小ネタ」</vt:lpstr>
      <vt:lpstr>「動画挿入」</vt:lpstr>
      <vt:lpstr>「こんな感じで背景に動画を流す」</vt:lpstr>
      <vt:lpstr>「はじめに」</vt:lpstr>
      <vt:lpstr>「必要なものを準備1/6」</vt:lpstr>
      <vt:lpstr>「必要なものを準備2/6」</vt:lpstr>
      <vt:lpstr>「必要なものを準備3/6」</vt:lpstr>
      <vt:lpstr>「必要なものを準備4/6」</vt:lpstr>
      <vt:lpstr>「必要なものを準備5/6」</vt:lpstr>
      <vt:lpstr>「必要なものを準備6/6」</vt:lpstr>
      <vt:lpstr>「再生1/2」</vt:lpstr>
      <vt:lpstr>「再生2/2」</vt:lpstr>
      <vt:lpstr>「３.おまけ」</vt:lpstr>
      <vt:lpstr>「開発で少し困ったこと」</vt:lpstr>
      <vt:lpstr>「開発で少し困ったこと.1」</vt:lpstr>
      <vt:lpstr>「課題」</vt:lpstr>
      <vt:lpstr>「解決」</vt:lpstr>
      <vt:lpstr>「効果」</vt:lpstr>
      <vt:lpstr>「開発で少し困ったこと.2」</vt:lpstr>
      <vt:lpstr>「課題」</vt:lpstr>
      <vt:lpstr>「解決」</vt:lpstr>
      <vt:lpstr>「効果」</vt:lpstr>
      <vt:lpstr>PowerPoint プレゼンテーション</vt:lpstr>
      <vt:lpstr>「Electronic Nodes」</vt:lpstr>
      <vt:lpstr>「Electronic Nodesを使った方がいい人」</vt:lpstr>
      <vt:lpstr>「Electronic Nodesを使う際に覚えておくこと」</vt:lpstr>
      <vt:lpstr>「UE4 Marketplaceで検索！」</vt:lpstr>
      <vt:lpstr>PowerPoint プレゼンテーション</vt:lpstr>
      <vt:lpstr>PowerPoint プレゼンテーション</vt:lpstr>
      <vt:lpstr>PowerPoint プレゼンテーション</vt:lpstr>
      <vt:lpstr>「チーム開発で大事なこと」</vt:lpstr>
      <vt:lpstr>「１.チームプレイを意識する」</vt:lpstr>
      <vt:lpstr>「２.１人１人が自分の役割を意識する」</vt:lpstr>
      <vt:lpstr>「３.困ったときはみんなで対応」</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cp:lastModifiedBy>ya kon</cp:lastModifiedBy>
  <cp:revision>2</cp:revision>
  <dcterms:modified xsi:type="dcterms:W3CDTF">2020-01-27T09:22:18Z</dcterms:modified>
</cp:coreProperties>
</file>